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
  </p:notesMasterIdLst>
  <p:sldIdLst>
    <p:sldId id="258" r:id="rId5"/>
    <p:sldId id="263" r:id="rId6"/>
    <p:sldId id="261" r:id="rId7"/>
    <p:sldId id="264" r:id="rId8"/>
    <p:sldId id="265" r:id="rId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C1F7"/>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156C98-B41C-4607-89F6-7E826B52A168}" v="3" dt="2022-11-23T18:54:07.397"/>
    <p1510:client id="{22418FD5-D03C-29C3-8C6C-79157E8EC35B}" v="12" dt="2023-02-26T13:14:47.793"/>
    <p1510:client id="{2997242D-56AE-718A-77DD-A7EFD5CC528D}" v="216" dt="2023-02-28T14:27:41.335"/>
    <p1510:client id="{3C500107-0C30-EB28-C3D3-21F9BB462E0C}" v="42" dt="2023-02-21T10:11:58.271"/>
    <p1510:client id="{4E503DD4-F6FB-961E-0F15-934373D6FBCE}" v="2" dt="2023-01-08T09:47:53.912"/>
    <p1510:client id="{849040C4-8913-9B84-447C-37553E59CD30}" v="33" dt="2023-02-26T13:08:38.374"/>
    <p1510:client id="{93025471-6FD9-38CE-9DF2-972B5A166A3E}" v="68" dt="2023-02-26T13:16:19.096"/>
    <p1510:client id="{D47E353B-1670-174D-F197-4B115C3FDDC7}" v="213" dt="2023-02-28T14:23:26.8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970" autoAdjust="0"/>
  </p:normalViewPr>
  <p:slideViewPr>
    <p:cSldViewPr snapToGrid="0">
      <p:cViewPr varScale="1">
        <p:scale>
          <a:sx n="103" d="100"/>
          <a:sy n="103" d="100"/>
        </p:scale>
        <p:origin x="8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 Azam" userId="S::zazam@uhs.org.uk::8e4f8096-354e-4a92-9fc1-86b924f44fa5" providerId="AD" clId="Web-{D47E353B-1670-174D-F197-4B115C3FDDC7}"/>
    <pc:docChg chg="modSld">
      <pc:chgData name="Z Azam" userId="S::zazam@uhs.org.uk::8e4f8096-354e-4a92-9fc1-86b924f44fa5" providerId="AD" clId="Web-{D47E353B-1670-174D-F197-4B115C3FDDC7}" dt="2023-02-28T14:23:17.443" v="203"/>
      <pc:docMkLst>
        <pc:docMk/>
      </pc:docMkLst>
      <pc:sldChg chg="modSp">
        <pc:chgData name="Z Azam" userId="S::zazam@uhs.org.uk::8e4f8096-354e-4a92-9fc1-86b924f44fa5" providerId="AD" clId="Web-{D47E353B-1670-174D-F197-4B115C3FDDC7}" dt="2023-02-28T14:20:53.642" v="191"/>
        <pc:sldMkLst>
          <pc:docMk/>
          <pc:sldMk cId="1362591026" sldId="258"/>
        </pc:sldMkLst>
        <pc:graphicFrameChg chg="mod modGraphic">
          <ac:chgData name="Z Azam" userId="S::zazam@uhs.org.uk::8e4f8096-354e-4a92-9fc1-86b924f44fa5" providerId="AD" clId="Web-{D47E353B-1670-174D-F197-4B115C3FDDC7}" dt="2023-02-28T14:19:20.296" v="105"/>
          <ac:graphicFrameMkLst>
            <pc:docMk/>
            <pc:sldMk cId="1362591026" sldId="258"/>
            <ac:graphicFrameMk id="6" creationId="{00000000-0000-0000-0000-000000000000}"/>
          </ac:graphicFrameMkLst>
        </pc:graphicFrameChg>
        <pc:graphicFrameChg chg="mod modGraphic">
          <ac:chgData name="Z Azam" userId="S::zazam@uhs.org.uk::8e4f8096-354e-4a92-9fc1-86b924f44fa5" providerId="AD" clId="Web-{D47E353B-1670-174D-F197-4B115C3FDDC7}" dt="2023-02-28T14:20:53.642" v="191"/>
          <ac:graphicFrameMkLst>
            <pc:docMk/>
            <pc:sldMk cId="1362591026" sldId="258"/>
            <ac:graphicFrameMk id="10" creationId="{00000000-0000-0000-0000-000000000000}"/>
          </ac:graphicFrameMkLst>
        </pc:graphicFrameChg>
      </pc:sldChg>
      <pc:sldChg chg="modSp">
        <pc:chgData name="Z Azam" userId="S::zazam@uhs.org.uk::8e4f8096-354e-4a92-9fc1-86b924f44fa5" providerId="AD" clId="Web-{D47E353B-1670-174D-F197-4B115C3FDDC7}" dt="2023-02-28T14:23:17.443" v="203"/>
        <pc:sldMkLst>
          <pc:docMk/>
          <pc:sldMk cId="3215763056" sldId="261"/>
        </pc:sldMkLst>
        <pc:graphicFrameChg chg="mod modGraphic">
          <ac:chgData name="Z Azam" userId="S::zazam@uhs.org.uk::8e4f8096-354e-4a92-9fc1-86b924f44fa5" providerId="AD" clId="Web-{D47E353B-1670-174D-F197-4B115C3FDDC7}" dt="2023-02-28T14:23:17.443" v="203"/>
          <ac:graphicFrameMkLst>
            <pc:docMk/>
            <pc:sldMk cId="3215763056" sldId="261"/>
            <ac:graphicFrameMk id="6" creationId="{00000000-0000-0000-0000-000000000000}"/>
          </ac:graphicFrameMkLst>
        </pc:graphicFrameChg>
      </pc:sldChg>
    </pc:docChg>
  </pc:docChgLst>
  <pc:docChgLst>
    <pc:chgData name="A Mangat" userId="S::amangat1@uhs.org.uk::f787bf64-f06a-48a1-a3e0-3e20d7dbecee" providerId="AD" clId="Web-{2997242D-56AE-718A-77DD-A7EFD5CC528D}"/>
    <pc:docChg chg="modSld">
      <pc:chgData name="A Mangat" userId="S::amangat1@uhs.org.uk::f787bf64-f06a-48a1-a3e0-3e20d7dbecee" providerId="AD" clId="Web-{2997242D-56AE-718A-77DD-A7EFD5CC528D}" dt="2023-02-28T14:27:41.335" v="207"/>
      <pc:docMkLst>
        <pc:docMk/>
      </pc:docMkLst>
      <pc:sldChg chg="modSp">
        <pc:chgData name="A Mangat" userId="S::amangat1@uhs.org.uk::f787bf64-f06a-48a1-a3e0-3e20d7dbecee" providerId="AD" clId="Web-{2997242D-56AE-718A-77DD-A7EFD5CC528D}" dt="2023-02-28T14:27:41.335" v="207"/>
        <pc:sldMkLst>
          <pc:docMk/>
          <pc:sldMk cId="1362591026" sldId="258"/>
        </pc:sldMkLst>
        <pc:graphicFrameChg chg="mod modGraphic">
          <ac:chgData name="A Mangat" userId="S::amangat1@uhs.org.uk::f787bf64-f06a-48a1-a3e0-3e20d7dbecee" providerId="AD" clId="Web-{2997242D-56AE-718A-77DD-A7EFD5CC528D}" dt="2023-02-28T14:27:41.335" v="207"/>
          <ac:graphicFrameMkLst>
            <pc:docMk/>
            <pc:sldMk cId="1362591026" sldId="258"/>
            <ac:graphicFrameMk id="6" creationId="{00000000-0000-0000-0000-000000000000}"/>
          </ac:graphicFrameMkLst>
        </pc:graphicFrameChg>
      </pc:sldChg>
    </pc:docChg>
  </pc:docChgLst>
  <pc:docChgLst>
    <pc:chgData name="Z Azam" userId="S::zazam@uhs.org.uk::8e4f8096-354e-4a92-9fc1-86b924f44fa5" providerId="AD" clId="Web-{3C500107-0C30-EB28-C3D3-21F9BB462E0C}"/>
    <pc:docChg chg="modSld">
      <pc:chgData name="Z Azam" userId="S::zazam@uhs.org.uk::8e4f8096-354e-4a92-9fc1-86b924f44fa5" providerId="AD" clId="Web-{3C500107-0C30-EB28-C3D3-21F9BB462E0C}" dt="2023-02-21T10:11:54.615" v="29"/>
      <pc:docMkLst>
        <pc:docMk/>
      </pc:docMkLst>
      <pc:sldChg chg="modSp">
        <pc:chgData name="Z Azam" userId="S::zazam@uhs.org.uk::8e4f8096-354e-4a92-9fc1-86b924f44fa5" providerId="AD" clId="Web-{3C500107-0C30-EB28-C3D3-21F9BB462E0C}" dt="2023-02-21T10:11:26.068" v="19"/>
        <pc:sldMkLst>
          <pc:docMk/>
          <pc:sldMk cId="1362591026" sldId="258"/>
        </pc:sldMkLst>
        <pc:graphicFrameChg chg="mod modGraphic">
          <ac:chgData name="Z Azam" userId="S::zazam@uhs.org.uk::8e4f8096-354e-4a92-9fc1-86b924f44fa5" providerId="AD" clId="Web-{3C500107-0C30-EB28-C3D3-21F9BB462E0C}" dt="2023-02-21T10:11:20.114" v="13"/>
          <ac:graphicFrameMkLst>
            <pc:docMk/>
            <pc:sldMk cId="1362591026" sldId="258"/>
            <ac:graphicFrameMk id="6" creationId="{00000000-0000-0000-0000-000000000000}"/>
          </ac:graphicFrameMkLst>
        </pc:graphicFrameChg>
        <pc:graphicFrameChg chg="mod modGraphic">
          <ac:chgData name="Z Azam" userId="S::zazam@uhs.org.uk::8e4f8096-354e-4a92-9fc1-86b924f44fa5" providerId="AD" clId="Web-{3C500107-0C30-EB28-C3D3-21F9BB462E0C}" dt="2023-02-21T10:11:26.068" v="19"/>
          <ac:graphicFrameMkLst>
            <pc:docMk/>
            <pc:sldMk cId="1362591026" sldId="258"/>
            <ac:graphicFrameMk id="10" creationId="{00000000-0000-0000-0000-000000000000}"/>
          </ac:graphicFrameMkLst>
        </pc:graphicFrameChg>
      </pc:sldChg>
      <pc:sldChg chg="modSp">
        <pc:chgData name="Z Azam" userId="S::zazam@uhs.org.uk::8e4f8096-354e-4a92-9fc1-86b924f44fa5" providerId="AD" clId="Web-{3C500107-0C30-EB28-C3D3-21F9BB462E0C}" dt="2023-02-21T10:11:54.615" v="29"/>
        <pc:sldMkLst>
          <pc:docMk/>
          <pc:sldMk cId="3215763056" sldId="261"/>
        </pc:sldMkLst>
        <pc:graphicFrameChg chg="mod modGraphic">
          <ac:chgData name="Z Azam" userId="S::zazam@uhs.org.uk::8e4f8096-354e-4a92-9fc1-86b924f44fa5" providerId="AD" clId="Web-{3C500107-0C30-EB28-C3D3-21F9BB462E0C}" dt="2023-02-21T10:11:48.287" v="25"/>
          <ac:graphicFrameMkLst>
            <pc:docMk/>
            <pc:sldMk cId="3215763056" sldId="261"/>
            <ac:graphicFrameMk id="6" creationId="{00000000-0000-0000-0000-000000000000}"/>
          </ac:graphicFrameMkLst>
        </pc:graphicFrameChg>
        <pc:graphicFrameChg chg="mod modGraphic">
          <ac:chgData name="Z Azam" userId="S::zazam@uhs.org.uk::8e4f8096-354e-4a92-9fc1-86b924f44fa5" providerId="AD" clId="Web-{3C500107-0C30-EB28-C3D3-21F9BB462E0C}" dt="2023-02-21T10:11:54.615" v="29"/>
          <ac:graphicFrameMkLst>
            <pc:docMk/>
            <pc:sldMk cId="3215763056" sldId="261"/>
            <ac:graphicFrameMk id="10" creationId="{00000000-0000-0000-0000-000000000000}"/>
          </ac:graphicFrameMkLst>
        </pc:graphicFrameChg>
      </pc:sldChg>
      <pc:sldChg chg="modSp">
        <pc:chgData name="Z Azam" userId="S::zazam@uhs.org.uk::8e4f8096-354e-4a92-9fc1-86b924f44fa5" providerId="AD" clId="Web-{3C500107-0C30-EB28-C3D3-21F9BB462E0C}" dt="2023-02-21T10:11:39.771" v="23"/>
        <pc:sldMkLst>
          <pc:docMk/>
          <pc:sldMk cId="1429063598" sldId="263"/>
        </pc:sldMkLst>
        <pc:graphicFrameChg chg="mod modGraphic">
          <ac:chgData name="Z Azam" userId="S::zazam@uhs.org.uk::8e4f8096-354e-4a92-9fc1-86b924f44fa5" providerId="AD" clId="Web-{3C500107-0C30-EB28-C3D3-21F9BB462E0C}" dt="2023-02-21T10:11:33.912" v="21"/>
          <ac:graphicFrameMkLst>
            <pc:docMk/>
            <pc:sldMk cId="1429063598" sldId="263"/>
            <ac:graphicFrameMk id="6" creationId="{00000000-0000-0000-0000-000000000000}"/>
          </ac:graphicFrameMkLst>
        </pc:graphicFrameChg>
        <pc:graphicFrameChg chg="mod modGraphic">
          <ac:chgData name="Z Azam" userId="S::zazam@uhs.org.uk::8e4f8096-354e-4a92-9fc1-86b924f44fa5" providerId="AD" clId="Web-{3C500107-0C30-EB28-C3D3-21F9BB462E0C}" dt="2023-02-21T10:11:39.771" v="23"/>
          <ac:graphicFrameMkLst>
            <pc:docMk/>
            <pc:sldMk cId="1429063598" sldId="263"/>
            <ac:graphicFrameMk id="10" creationId="{00000000-0000-0000-0000-000000000000}"/>
          </ac:graphicFrameMkLst>
        </pc:graphicFrameChg>
      </pc:sldChg>
    </pc:docChg>
  </pc:docChgLst>
  <pc:docChgLst>
    <pc:chgData name="Z Azam" userId="S::zazam@uhs.org.uk::8e4f8096-354e-4a92-9fc1-86b924f44fa5" providerId="AD" clId="Web-{849040C4-8913-9B84-447C-37553E59CD30}"/>
    <pc:docChg chg="addSld modSld sldOrd">
      <pc:chgData name="Z Azam" userId="S::zazam@uhs.org.uk::8e4f8096-354e-4a92-9fc1-86b924f44fa5" providerId="AD" clId="Web-{849040C4-8913-9B84-447C-37553E59CD30}" dt="2023-02-26T13:08:35.781" v="18"/>
      <pc:docMkLst>
        <pc:docMk/>
      </pc:docMkLst>
      <pc:sldChg chg="addSp delSp modSp">
        <pc:chgData name="Z Azam" userId="S::zazam@uhs.org.uk::8e4f8096-354e-4a92-9fc1-86b924f44fa5" providerId="AD" clId="Web-{849040C4-8913-9B84-447C-37553E59CD30}" dt="2023-02-26T13:06:47.631" v="3"/>
        <pc:sldMkLst>
          <pc:docMk/>
          <pc:sldMk cId="1362591026" sldId="258"/>
        </pc:sldMkLst>
        <pc:picChg chg="add del mod">
          <ac:chgData name="Z Azam" userId="S::zazam@uhs.org.uk::8e4f8096-354e-4a92-9fc1-86b924f44fa5" providerId="AD" clId="Web-{849040C4-8913-9B84-447C-37553E59CD30}" dt="2023-02-26T13:05:58.737" v="1"/>
          <ac:picMkLst>
            <pc:docMk/>
            <pc:sldMk cId="1362591026" sldId="258"/>
            <ac:picMk id="2" creationId="{44F4150E-6FDA-2E28-0CC7-38A83FD48861}"/>
          </ac:picMkLst>
        </pc:picChg>
        <pc:picChg chg="add del mod">
          <ac:chgData name="Z Azam" userId="S::zazam@uhs.org.uk::8e4f8096-354e-4a92-9fc1-86b924f44fa5" providerId="AD" clId="Web-{849040C4-8913-9B84-447C-37553E59CD30}" dt="2023-02-26T13:06:47.631" v="3"/>
          <ac:picMkLst>
            <pc:docMk/>
            <pc:sldMk cId="1362591026" sldId="258"/>
            <ac:picMk id="3" creationId="{819B5852-B64A-72AE-D5C0-F9351016E4E8}"/>
          </ac:picMkLst>
        </pc:picChg>
      </pc:sldChg>
      <pc:sldChg chg="modSp add ord">
        <pc:chgData name="Z Azam" userId="S::zazam@uhs.org.uk::8e4f8096-354e-4a92-9fc1-86b924f44fa5" providerId="AD" clId="Web-{849040C4-8913-9B84-447C-37553E59CD30}" dt="2023-02-26T13:08:29.983" v="14"/>
        <pc:sldMkLst>
          <pc:docMk/>
          <pc:sldMk cId="3058023964" sldId="264"/>
        </pc:sldMkLst>
        <pc:graphicFrameChg chg="mod modGraphic">
          <ac:chgData name="Z Azam" userId="S::zazam@uhs.org.uk::8e4f8096-354e-4a92-9fc1-86b924f44fa5" providerId="AD" clId="Web-{849040C4-8913-9B84-447C-37553E59CD30}" dt="2023-02-26T13:08:26.233" v="10"/>
          <ac:graphicFrameMkLst>
            <pc:docMk/>
            <pc:sldMk cId="3058023964" sldId="264"/>
            <ac:graphicFrameMk id="6" creationId="{00000000-0000-0000-0000-000000000000}"/>
          </ac:graphicFrameMkLst>
        </pc:graphicFrameChg>
        <pc:graphicFrameChg chg="mod modGraphic">
          <ac:chgData name="Z Azam" userId="S::zazam@uhs.org.uk::8e4f8096-354e-4a92-9fc1-86b924f44fa5" providerId="AD" clId="Web-{849040C4-8913-9B84-447C-37553E59CD30}" dt="2023-02-26T13:08:29.983" v="14"/>
          <ac:graphicFrameMkLst>
            <pc:docMk/>
            <pc:sldMk cId="3058023964" sldId="264"/>
            <ac:graphicFrameMk id="10" creationId="{00000000-0000-0000-0000-000000000000}"/>
          </ac:graphicFrameMkLst>
        </pc:graphicFrameChg>
      </pc:sldChg>
      <pc:sldChg chg="modSp add">
        <pc:chgData name="Z Azam" userId="S::zazam@uhs.org.uk::8e4f8096-354e-4a92-9fc1-86b924f44fa5" providerId="AD" clId="Web-{849040C4-8913-9B84-447C-37553E59CD30}" dt="2023-02-26T13:08:35.781" v="18"/>
        <pc:sldMkLst>
          <pc:docMk/>
          <pc:sldMk cId="2992663299" sldId="265"/>
        </pc:sldMkLst>
        <pc:graphicFrameChg chg="mod modGraphic">
          <ac:chgData name="Z Azam" userId="S::zazam@uhs.org.uk::8e4f8096-354e-4a92-9fc1-86b924f44fa5" providerId="AD" clId="Web-{849040C4-8913-9B84-447C-37553E59CD30}" dt="2023-02-26T13:08:35.781" v="18"/>
          <ac:graphicFrameMkLst>
            <pc:docMk/>
            <pc:sldMk cId="2992663299" sldId="265"/>
            <ac:graphicFrameMk id="6" creationId="{00000000-0000-0000-0000-000000000000}"/>
          </ac:graphicFrameMkLst>
        </pc:graphicFrameChg>
      </pc:sldChg>
    </pc:docChg>
  </pc:docChgLst>
  <pc:docChgLst>
    <pc:chgData name="Z Azam" userId="S::zazam@uhs.org.uk::8e4f8096-354e-4a92-9fc1-86b924f44fa5" providerId="AD" clId="Web-{93025471-6FD9-38CE-9DF2-972B5A166A3E}"/>
    <pc:docChg chg="modSld">
      <pc:chgData name="Z Azam" userId="S::zazam@uhs.org.uk::8e4f8096-354e-4a92-9fc1-86b924f44fa5" providerId="AD" clId="Web-{93025471-6FD9-38CE-9DF2-972B5A166A3E}" dt="2023-02-26T13:16:16.986" v="43"/>
      <pc:docMkLst>
        <pc:docMk/>
      </pc:docMkLst>
      <pc:sldChg chg="modSp">
        <pc:chgData name="Z Azam" userId="S::zazam@uhs.org.uk::8e4f8096-354e-4a92-9fc1-86b924f44fa5" providerId="AD" clId="Web-{93025471-6FD9-38CE-9DF2-972B5A166A3E}" dt="2023-02-26T13:15:53.142" v="15"/>
        <pc:sldMkLst>
          <pc:docMk/>
          <pc:sldMk cId="1362591026" sldId="258"/>
        </pc:sldMkLst>
        <pc:graphicFrameChg chg="mod modGraphic">
          <ac:chgData name="Z Azam" userId="S::zazam@uhs.org.uk::8e4f8096-354e-4a92-9fc1-86b924f44fa5" providerId="AD" clId="Web-{93025471-6FD9-38CE-9DF2-972B5A166A3E}" dt="2023-02-26T13:15:46.314" v="7"/>
          <ac:graphicFrameMkLst>
            <pc:docMk/>
            <pc:sldMk cId="1362591026" sldId="258"/>
            <ac:graphicFrameMk id="6" creationId="{00000000-0000-0000-0000-000000000000}"/>
          </ac:graphicFrameMkLst>
        </pc:graphicFrameChg>
        <pc:graphicFrameChg chg="mod modGraphic">
          <ac:chgData name="Z Azam" userId="S::zazam@uhs.org.uk::8e4f8096-354e-4a92-9fc1-86b924f44fa5" providerId="AD" clId="Web-{93025471-6FD9-38CE-9DF2-972B5A166A3E}" dt="2023-02-26T13:15:53.142" v="15"/>
          <ac:graphicFrameMkLst>
            <pc:docMk/>
            <pc:sldMk cId="1362591026" sldId="258"/>
            <ac:graphicFrameMk id="10" creationId="{00000000-0000-0000-0000-000000000000}"/>
          </ac:graphicFrameMkLst>
        </pc:graphicFrameChg>
      </pc:sldChg>
      <pc:sldChg chg="modSp">
        <pc:chgData name="Z Azam" userId="S::zazam@uhs.org.uk::8e4f8096-354e-4a92-9fc1-86b924f44fa5" providerId="AD" clId="Web-{93025471-6FD9-38CE-9DF2-972B5A166A3E}" dt="2023-02-26T13:16:16.986" v="43"/>
        <pc:sldMkLst>
          <pc:docMk/>
          <pc:sldMk cId="3215763056" sldId="261"/>
        </pc:sldMkLst>
        <pc:graphicFrameChg chg="mod modGraphic">
          <ac:chgData name="Z Azam" userId="S::zazam@uhs.org.uk::8e4f8096-354e-4a92-9fc1-86b924f44fa5" providerId="AD" clId="Web-{93025471-6FD9-38CE-9DF2-972B5A166A3E}" dt="2023-02-26T13:16:12.455" v="35"/>
          <ac:graphicFrameMkLst>
            <pc:docMk/>
            <pc:sldMk cId="3215763056" sldId="261"/>
            <ac:graphicFrameMk id="6" creationId="{00000000-0000-0000-0000-000000000000}"/>
          </ac:graphicFrameMkLst>
        </pc:graphicFrameChg>
        <pc:graphicFrameChg chg="mod modGraphic">
          <ac:chgData name="Z Azam" userId="S::zazam@uhs.org.uk::8e4f8096-354e-4a92-9fc1-86b924f44fa5" providerId="AD" clId="Web-{93025471-6FD9-38CE-9DF2-972B5A166A3E}" dt="2023-02-26T13:16:16.986" v="43"/>
          <ac:graphicFrameMkLst>
            <pc:docMk/>
            <pc:sldMk cId="3215763056" sldId="261"/>
            <ac:graphicFrameMk id="10" creationId="{00000000-0000-0000-0000-000000000000}"/>
          </ac:graphicFrameMkLst>
        </pc:graphicFrameChg>
      </pc:sldChg>
      <pc:sldChg chg="modSp">
        <pc:chgData name="Z Azam" userId="S::zazam@uhs.org.uk::8e4f8096-354e-4a92-9fc1-86b924f44fa5" providerId="AD" clId="Web-{93025471-6FD9-38CE-9DF2-972B5A166A3E}" dt="2023-02-26T13:16:05.674" v="27"/>
        <pc:sldMkLst>
          <pc:docMk/>
          <pc:sldMk cId="1429063598" sldId="263"/>
        </pc:sldMkLst>
        <pc:graphicFrameChg chg="mod modGraphic">
          <ac:chgData name="Z Azam" userId="S::zazam@uhs.org.uk::8e4f8096-354e-4a92-9fc1-86b924f44fa5" providerId="AD" clId="Web-{93025471-6FD9-38CE-9DF2-972B5A166A3E}" dt="2023-02-26T13:16:01.095" v="21"/>
          <ac:graphicFrameMkLst>
            <pc:docMk/>
            <pc:sldMk cId="1429063598" sldId="263"/>
            <ac:graphicFrameMk id="6" creationId="{00000000-0000-0000-0000-000000000000}"/>
          </ac:graphicFrameMkLst>
        </pc:graphicFrameChg>
        <pc:graphicFrameChg chg="mod modGraphic">
          <ac:chgData name="Z Azam" userId="S::zazam@uhs.org.uk::8e4f8096-354e-4a92-9fc1-86b924f44fa5" providerId="AD" clId="Web-{93025471-6FD9-38CE-9DF2-972B5A166A3E}" dt="2023-02-26T13:16:05.674" v="27"/>
          <ac:graphicFrameMkLst>
            <pc:docMk/>
            <pc:sldMk cId="1429063598" sldId="263"/>
            <ac:graphicFrameMk id="10" creationId="{00000000-0000-0000-0000-000000000000}"/>
          </ac:graphicFrameMkLst>
        </pc:graphicFrameChg>
      </pc:sldChg>
    </pc:docChg>
  </pc:docChgLst>
  <pc:docChgLst>
    <pc:chgData name="Z Azam" userId="S::zazam@uhs.org.uk::8e4f8096-354e-4a92-9fc1-86b924f44fa5" providerId="AD" clId="Web-{22418FD5-D03C-29C3-8C6C-79157E8EC35B}"/>
    <pc:docChg chg="modSld">
      <pc:chgData name="Z Azam" userId="S::zazam@uhs.org.uk::8e4f8096-354e-4a92-9fc1-86b924f44fa5" providerId="AD" clId="Web-{22418FD5-D03C-29C3-8C6C-79157E8EC35B}" dt="2023-02-26T13:14:45.840" v="3" actId="20577"/>
      <pc:docMkLst>
        <pc:docMk/>
      </pc:docMkLst>
      <pc:sldChg chg="modSp">
        <pc:chgData name="Z Azam" userId="S::zazam@uhs.org.uk::8e4f8096-354e-4a92-9fc1-86b924f44fa5" providerId="AD" clId="Web-{22418FD5-D03C-29C3-8C6C-79157E8EC35B}" dt="2023-02-26T13:14:38.542" v="1" actId="20577"/>
        <pc:sldMkLst>
          <pc:docMk/>
          <pc:sldMk cId="3058023964" sldId="264"/>
        </pc:sldMkLst>
        <pc:spChg chg="mod">
          <ac:chgData name="Z Azam" userId="S::zazam@uhs.org.uk::8e4f8096-354e-4a92-9fc1-86b924f44fa5" providerId="AD" clId="Web-{22418FD5-D03C-29C3-8C6C-79157E8EC35B}" dt="2023-02-26T13:14:38.542" v="1" actId="20577"/>
          <ac:spMkLst>
            <pc:docMk/>
            <pc:sldMk cId="3058023964" sldId="264"/>
            <ac:spMk id="51246" creationId="{00000000-0000-0000-0000-000000000000}"/>
          </ac:spMkLst>
        </pc:spChg>
      </pc:sldChg>
      <pc:sldChg chg="modSp">
        <pc:chgData name="Z Azam" userId="S::zazam@uhs.org.uk::8e4f8096-354e-4a92-9fc1-86b924f44fa5" providerId="AD" clId="Web-{22418FD5-D03C-29C3-8C6C-79157E8EC35B}" dt="2023-02-26T13:14:45.840" v="3" actId="20577"/>
        <pc:sldMkLst>
          <pc:docMk/>
          <pc:sldMk cId="2992663299" sldId="265"/>
        </pc:sldMkLst>
        <pc:spChg chg="mod">
          <ac:chgData name="Z Azam" userId="S::zazam@uhs.org.uk::8e4f8096-354e-4a92-9fc1-86b924f44fa5" providerId="AD" clId="Web-{22418FD5-D03C-29C3-8C6C-79157E8EC35B}" dt="2023-02-26T13:14:45.840" v="3" actId="20577"/>
          <ac:spMkLst>
            <pc:docMk/>
            <pc:sldMk cId="2992663299" sldId="265"/>
            <ac:spMk id="5124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61D669B-5660-4DD0-9434-177D3FC5ECAF}" type="datetimeFigureOut">
              <a:rPr lang="en-GB" smtClean="0"/>
              <a:t>01/03/2023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105D266-9240-4CC3-B792-FCAEA762C071}" type="slidenum">
              <a:rPr lang="en-GB" smtClean="0"/>
              <a:t>‹#›</a:t>
            </a:fld>
            <a:endParaRPr lang="en-GB"/>
          </a:p>
        </p:txBody>
      </p:sp>
    </p:spTree>
    <p:extLst>
      <p:ext uri="{BB962C8B-B14F-4D97-AF65-F5344CB8AC3E}">
        <p14:creationId xmlns:p14="http://schemas.microsoft.com/office/powerpoint/2010/main" val="9532110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1</a:t>
            </a:fld>
            <a:endParaRPr lang="en-GB"/>
          </a:p>
        </p:txBody>
      </p:sp>
    </p:spTree>
    <p:extLst>
      <p:ext uri="{BB962C8B-B14F-4D97-AF65-F5344CB8AC3E}">
        <p14:creationId xmlns:p14="http://schemas.microsoft.com/office/powerpoint/2010/main" val="163542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2</a:t>
            </a:fld>
            <a:endParaRPr lang="en-GB"/>
          </a:p>
        </p:txBody>
      </p:sp>
    </p:spTree>
    <p:extLst>
      <p:ext uri="{BB962C8B-B14F-4D97-AF65-F5344CB8AC3E}">
        <p14:creationId xmlns:p14="http://schemas.microsoft.com/office/powerpoint/2010/main" val="2708322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3</a:t>
            </a:fld>
            <a:endParaRPr lang="en-GB"/>
          </a:p>
        </p:txBody>
      </p:sp>
    </p:spTree>
    <p:extLst>
      <p:ext uri="{BB962C8B-B14F-4D97-AF65-F5344CB8AC3E}">
        <p14:creationId xmlns:p14="http://schemas.microsoft.com/office/powerpoint/2010/main" val="3633031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4</a:t>
            </a:fld>
            <a:endParaRPr lang="en-GB"/>
          </a:p>
        </p:txBody>
      </p:sp>
    </p:spTree>
    <p:extLst>
      <p:ext uri="{BB962C8B-B14F-4D97-AF65-F5344CB8AC3E}">
        <p14:creationId xmlns:p14="http://schemas.microsoft.com/office/powerpoint/2010/main" val="3714339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5</a:t>
            </a:fld>
            <a:endParaRPr lang="en-GB"/>
          </a:p>
        </p:txBody>
      </p:sp>
    </p:spTree>
    <p:extLst>
      <p:ext uri="{BB962C8B-B14F-4D97-AF65-F5344CB8AC3E}">
        <p14:creationId xmlns:p14="http://schemas.microsoft.com/office/powerpoint/2010/main" val="268551995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uhs.org.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16477"/>
            <a:ext cx="12192000" cy="996780"/>
          </a:xfrm>
          <a:prstGeom prst="rect">
            <a:avLst/>
          </a:prstGeom>
          <a:gradFill>
            <a:gsLst>
              <a:gs pos="100000">
                <a:srgbClr val="E5D4B1"/>
              </a:gs>
              <a:gs pos="0">
                <a:srgbClr val="A47F36"/>
              </a:gs>
              <a:gs pos="52000">
                <a:srgbClr val="E5D4B1"/>
              </a:gs>
              <a:gs pos="100000">
                <a:schemeClr val="bg1">
                  <a:shade val="65000"/>
                  <a:satMod val="300000"/>
                </a:schemeClr>
              </a:gs>
            </a:gsLst>
            <a:path path="circle">
              <a:fillToRect l="65000" b="98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a:ln>
                  <a:noFill/>
                </a:ln>
                <a:solidFill>
                  <a:prstClr val="white"/>
                </a:solidFill>
                <a:effectLst/>
                <a:uLnTx/>
                <a:uFillTx/>
                <a:latin typeface="Calibri" panose="020F0502020204030204"/>
                <a:ea typeface="+mn-ea"/>
                <a:cs typeface="+mn-cs"/>
              </a:rPr>
              <a:t>	            	</a:t>
            </a:r>
            <a:r>
              <a:rPr kumimoji="0" lang="en-GB" sz="1950" b="1" i="0" u="none" strike="noStrike" kern="1200" cap="none" spc="0" normalizeH="0" baseline="0" noProof="0">
                <a:ln>
                  <a:noFill/>
                </a:ln>
                <a:solidFill>
                  <a:srgbClr val="A47F36"/>
                </a:solidFill>
                <a:effectLst/>
                <a:uLnTx/>
                <a:uFillTx/>
                <a:latin typeface="Century" panose="02040604050505020304" pitchFamily="18" charset="0"/>
                <a:ea typeface="+mn-ea"/>
                <a:cs typeface="+mn-cs"/>
              </a:rPr>
              <a:t>UXBRIDGE</a:t>
            </a:r>
            <a:r>
              <a:rPr kumimoji="0" lang="en-GB" sz="1950" b="0" i="0" u="none" strike="noStrike" kern="1200" cap="none" spc="0" normalizeH="0" baseline="0" noProof="0">
                <a:ln>
                  <a:noFill/>
                </a:ln>
                <a:solidFill>
                  <a:srgbClr val="A47F36"/>
                </a:solidFill>
                <a:effectLst/>
                <a:uLnTx/>
                <a:uFillTx/>
                <a:latin typeface="Century" panose="02040604050505020304" pitchFamily="18" charset="0"/>
                <a:ea typeface="+mn-ea"/>
                <a:cs typeface="+mn-cs"/>
              </a:rPr>
              <a:t> 							</a:t>
            </a:r>
            <a:endParaRPr kumimoji="0" lang="en-GB" sz="1050" b="0" i="0" u="none" strike="noStrike" kern="1200" cap="none" spc="0" normalizeH="0" baseline="0" noProof="0">
              <a:ln>
                <a:noFill/>
              </a:ln>
              <a:solidFill>
                <a:prstClr val="white"/>
              </a:solidFill>
              <a:effectLst/>
              <a:uLnTx/>
              <a:uFillTx/>
              <a:latin typeface="Century" panose="02040604050505020304" pitchFamily="18" charset="0"/>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a:ln>
                  <a:noFill/>
                </a:ln>
                <a:solidFill>
                  <a:srgbClr val="A47F36"/>
                </a:solidFill>
                <a:effectLst/>
                <a:uLnTx/>
                <a:uFillTx/>
                <a:latin typeface="Century" panose="02040604050505020304" pitchFamily="18" charset="0"/>
                <a:ea typeface="+mn-ea"/>
                <a:cs typeface="+mn-cs"/>
              </a:rPr>
              <a:t>		</a:t>
            </a:r>
            <a:r>
              <a:rPr kumimoji="0" lang="en-GB" sz="1500" b="1" i="0" u="none" strike="noStrike" kern="1200" cap="none" spc="0" normalizeH="0" baseline="0" noProof="0">
                <a:ln>
                  <a:noFill/>
                </a:ln>
                <a:solidFill>
                  <a:srgbClr val="A47F36"/>
                </a:solidFill>
                <a:effectLst/>
                <a:uLnTx/>
                <a:uFillTx/>
                <a:latin typeface="Century" panose="02040604050505020304" pitchFamily="18" charset="0"/>
                <a:ea typeface="+mn-ea"/>
                <a:cs typeface="+mn-cs"/>
              </a:rPr>
              <a:t>HIGH SCHOOL</a:t>
            </a:r>
            <a:r>
              <a:rPr kumimoji="0" lang="en-GB" sz="1500" b="0" i="0" u="none" strike="noStrike" kern="1200" cap="none" spc="0" normalizeH="0" baseline="0" noProof="0">
                <a:ln>
                  <a:noFill/>
                </a:ln>
                <a:solidFill>
                  <a:srgbClr val="A47F36"/>
                </a:solidFill>
                <a:effectLst/>
                <a:uLnTx/>
                <a:uFillTx/>
                <a:latin typeface="Bookman Old Style" panose="02050604050505020204" pitchFamily="18" charset="0"/>
                <a:ea typeface="+mn-ea"/>
                <a:cs typeface="+mn-cs"/>
              </a:rPr>
              <a:t>							</a:t>
            </a:r>
            <a:endParaRPr kumimoji="0" lang="en-GB" sz="1050" b="0" i="0" u="none" strike="noStrike" kern="1200" cap="none" spc="0" normalizeH="0" baseline="0" noProof="0">
              <a:ln>
                <a:noFill/>
              </a:ln>
              <a:solidFill>
                <a:prstClr val="white"/>
              </a:solidFill>
              <a:effectLst/>
              <a:uLnTx/>
              <a:uFillTx/>
              <a:latin typeface="Century" panose="02040604050505020304" pitchFamily="18" charset="0"/>
              <a:ea typeface="+mn-ea"/>
              <a:cs typeface="+mn-cs"/>
            </a:endParaRPr>
          </a:p>
        </p:txBody>
      </p:sp>
      <p:pic>
        <p:nvPicPr>
          <p:cNvPr id="5" name="Picture 7">
            <a:hlinkClick r:id="rId2"/>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23851" y="95250"/>
            <a:ext cx="903816"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userDrawn="1"/>
        </p:nvSpPr>
        <p:spPr bwMode="auto">
          <a:xfrm>
            <a:off x="10462504" y="220663"/>
            <a:ext cx="1230145"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Century" panose="02040604050505020304" pitchFamily="18" charset="0"/>
                <a:ea typeface="+mn-ea"/>
                <a:cs typeface="+mn-cs"/>
              </a:rPr>
              <a:t>Proud to make</a:t>
            </a: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Century" panose="02040604050505020304" pitchFamily="18" charset="0"/>
                <a:ea typeface="+mn-ea"/>
                <a:cs typeface="+mn-cs"/>
              </a:rPr>
              <a:t>success happen</a:t>
            </a:r>
          </a:p>
        </p:txBody>
      </p:sp>
      <p:sp>
        <p:nvSpPr>
          <p:cNvPr id="2" name="Title 1"/>
          <p:cNvSpPr>
            <a:spLocks noGrp="1"/>
          </p:cNvSpPr>
          <p:nvPr>
            <p:ph type="ctrTitle"/>
          </p:nvPr>
        </p:nvSpPr>
        <p:spPr>
          <a:xfrm>
            <a:off x="1524000" y="1122363"/>
            <a:ext cx="9144000" cy="2387600"/>
          </a:xfrm>
        </p:spPr>
        <p:txBody>
          <a:bodyPr anchor="b"/>
          <a:lstStyle>
            <a:lvl1pPr algn="ctr">
              <a:defRPr sz="4500">
                <a:solidFill>
                  <a:srgbClr val="A47F36"/>
                </a:solidFill>
              </a:defRPr>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solidFill>
                  <a:srgbClr val="A47F36"/>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7" name="Footer Placeholder 4"/>
          <p:cNvSpPr>
            <a:spLocks noGrp="1"/>
          </p:cNvSpPr>
          <p:nvPr>
            <p:ph type="ftr" sz="quarter" idx="10"/>
          </p:nvPr>
        </p:nvSpPr>
        <p:spPr>
          <a:xfrm>
            <a:off x="4038600" y="6356351"/>
            <a:ext cx="4572000" cy="365125"/>
          </a:xfrm>
        </p:spPr>
        <p:txBody>
          <a:bodyPr/>
          <a:lstStyle>
            <a:lvl1pPr>
              <a:defRPr/>
            </a:lvl1pPr>
          </a:lstStyle>
          <a:p>
            <a:pPr>
              <a:defRPr/>
            </a:pPr>
            <a:endParaRPr lang="en-GB"/>
          </a:p>
        </p:txBody>
      </p:sp>
      <p:sp>
        <p:nvSpPr>
          <p:cNvPr id="8" name="Slide Number Placeholder 5"/>
          <p:cNvSpPr>
            <a:spLocks noGrp="1"/>
          </p:cNvSpPr>
          <p:nvPr>
            <p:ph type="sldNum" sz="quarter" idx="11"/>
          </p:nvPr>
        </p:nvSpPr>
        <p:spPr/>
        <p:txBody>
          <a:bodyPr/>
          <a:lstStyle>
            <a:lvl1pPr>
              <a:defRPr/>
            </a:lvl1pPr>
          </a:lstStyle>
          <a:p>
            <a:pPr>
              <a:defRPr/>
            </a:pPr>
            <a:fld id="{2C4AEA53-A844-413B-8B13-852EEEB53F8C}" type="slidenum">
              <a:rPr lang="en-GB" smtClean="0"/>
              <a:pPr>
                <a:defRPr/>
              </a:pPr>
              <a:t>‹#›</a:t>
            </a:fld>
            <a:endParaRPr lang="en-GB"/>
          </a:p>
        </p:txBody>
      </p:sp>
    </p:spTree>
    <p:extLst>
      <p:ext uri="{BB962C8B-B14F-4D97-AF65-F5344CB8AC3E}">
        <p14:creationId xmlns:p14="http://schemas.microsoft.com/office/powerpoint/2010/main" val="396717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53D1248A-D43E-491B-8C55-7FE0A5AA8881}"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463FB6F-3316-4EF8-BFB0-3F74204725A2}" type="slidenum">
              <a:rPr lang="en-GB" smtClean="0"/>
              <a:pPr>
                <a:defRPr/>
              </a:pPr>
              <a:t>‹#›</a:t>
            </a:fld>
            <a:endParaRPr lang="en-GB"/>
          </a:p>
        </p:txBody>
      </p:sp>
    </p:spTree>
    <p:extLst>
      <p:ext uri="{BB962C8B-B14F-4D97-AF65-F5344CB8AC3E}">
        <p14:creationId xmlns:p14="http://schemas.microsoft.com/office/powerpoint/2010/main" val="3844779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1D0D0A5-1388-47BA-8B17-9803717612C1}"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7FAEF5B-1312-4765-9B07-FCBDB1F25EED}" type="slidenum">
              <a:rPr lang="en-GB" smtClean="0"/>
              <a:pPr>
                <a:defRPr/>
              </a:pPr>
              <a:t>‹#›</a:t>
            </a:fld>
            <a:endParaRPr lang="en-GB"/>
          </a:p>
        </p:txBody>
      </p:sp>
    </p:spTree>
    <p:extLst>
      <p:ext uri="{BB962C8B-B14F-4D97-AF65-F5344CB8AC3E}">
        <p14:creationId xmlns:p14="http://schemas.microsoft.com/office/powerpoint/2010/main" val="3401862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267B865B-6623-4D07-8F96-53627FF5D7A8}"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03C5C68-7783-4C7B-B537-A224E4FB7EB6}" type="slidenum">
              <a:rPr lang="en-GB" smtClean="0"/>
              <a:pPr>
                <a:defRPr/>
              </a:pPr>
              <a:t>‹#›</a:t>
            </a:fld>
            <a:endParaRPr lang="en-GB"/>
          </a:p>
        </p:txBody>
      </p:sp>
    </p:spTree>
    <p:extLst>
      <p:ext uri="{BB962C8B-B14F-4D97-AF65-F5344CB8AC3E}">
        <p14:creationId xmlns:p14="http://schemas.microsoft.com/office/powerpoint/2010/main" val="3120317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20E811D-8053-4297-BDDC-FEF52F2807F8}" type="datetimeFigureOut">
              <a:rPr lang="en-GB" smtClean="0"/>
              <a:pPr>
                <a:defRPr/>
              </a:pPr>
              <a:t>01/03/2023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DA9D7CBA-F6AA-49BC-B29B-DA0295C92CA7}" type="slidenum">
              <a:rPr lang="en-GB" smtClean="0"/>
              <a:pPr>
                <a:defRPr/>
              </a:pPr>
              <a:t>‹#›</a:t>
            </a:fld>
            <a:endParaRPr lang="en-GB"/>
          </a:p>
        </p:txBody>
      </p:sp>
    </p:spTree>
    <p:extLst>
      <p:ext uri="{BB962C8B-B14F-4D97-AF65-F5344CB8AC3E}">
        <p14:creationId xmlns:p14="http://schemas.microsoft.com/office/powerpoint/2010/main" val="345504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BDF6377B-6F13-4990-BA20-95DE9478296E}" type="datetimeFigureOut">
              <a:rPr lang="en-GB" smtClean="0"/>
              <a:pPr>
                <a:defRPr/>
              </a:pPr>
              <a:t>01/03/2023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AB3530AA-739E-49EA-B85A-1AD6AE427AD8}" type="slidenum">
              <a:rPr lang="en-GB" smtClean="0"/>
              <a:pPr>
                <a:defRPr/>
              </a:pPr>
              <a:t>‹#›</a:t>
            </a:fld>
            <a:endParaRPr lang="en-GB"/>
          </a:p>
        </p:txBody>
      </p:sp>
    </p:spTree>
    <p:extLst>
      <p:ext uri="{BB962C8B-B14F-4D97-AF65-F5344CB8AC3E}">
        <p14:creationId xmlns:p14="http://schemas.microsoft.com/office/powerpoint/2010/main" val="2999228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E6563D0-78BD-4A3F-817E-B852C03C89CB}" type="datetimeFigureOut">
              <a:rPr lang="en-GB" smtClean="0"/>
              <a:pPr>
                <a:defRPr/>
              </a:pPr>
              <a:t>01/03/2023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E5A614CA-40D0-4EA4-ABC3-E8F922B62933}" type="slidenum">
              <a:rPr lang="en-GB" smtClean="0"/>
              <a:pPr>
                <a:defRPr/>
              </a:pPr>
              <a:t>‹#›</a:t>
            </a:fld>
            <a:endParaRPr lang="en-GB"/>
          </a:p>
        </p:txBody>
      </p:sp>
    </p:spTree>
    <p:extLst>
      <p:ext uri="{BB962C8B-B14F-4D97-AF65-F5344CB8AC3E}">
        <p14:creationId xmlns:p14="http://schemas.microsoft.com/office/powerpoint/2010/main" val="127722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E185FED6-C20D-418D-9BE3-4EB943DED227}"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4B180FB-555E-4162-A609-17F65479E777}" type="slidenum">
              <a:rPr lang="en-GB" smtClean="0"/>
              <a:pPr>
                <a:defRPr/>
              </a:pPr>
              <a:t>‹#›</a:t>
            </a:fld>
            <a:endParaRPr lang="en-GB"/>
          </a:p>
        </p:txBody>
      </p:sp>
    </p:spTree>
    <p:extLst>
      <p:ext uri="{BB962C8B-B14F-4D97-AF65-F5344CB8AC3E}">
        <p14:creationId xmlns:p14="http://schemas.microsoft.com/office/powerpoint/2010/main" val="982917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5C8CDFF-BE2D-4D74-BBC0-16A4A5C323F0}"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03EC066-6CCE-4F67-B739-9DE71657D362}" type="slidenum">
              <a:rPr lang="en-GB" smtClean="0"/>
              <a:pPr>
                <a:defRPr/>
              </a:pPr>
              <a:t>‹#›</a:t>
            </a:fld>
            <a:endParaRPr lang="en-GB"/>
          </a:p>
        </p:txBody>
      </p:sp>
    </p:spTree>
    <p:extLst>
      <p:ext uri="{BB962C8B-B14F-4D97-AF65-F5344CB8AC3E}">
        <p14:creationId xmlns:p14="http://schemas.microsoft.com/office/powerpoint/2010/main" val="4194344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07E6321-48B2-40F0-9542-164F29E415DC}"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41E229C-37D1-4728-AB21-E54865175610}" type="slidenum">
              <a:rPr lang="en-GB" smtClean="0"/>
              <a:pPr>
                <a:defRPr/>
              </a:pPr>
              <a:t>‹#›</a:t>
            </a:fld>
            <a:endParaRPr lang="en-GB"/>
          </a:p>
        </p:txBody>
      </p:sp>
    </p:spTree>
    <p:extLst>
      <p:ext uri="{BB962C8B-B14F-4D97-AF65-F5344CB8AC3E}">
        <p14:creationId xmlns:p14="http://schemas.microsoft.com/office/powerpoint/2010/main" val="3006309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7895854-17CC-4C4B-8793-71C6AD386A92}"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1EDB810-4F9B-4CCE-871C-4B499D100F0A}" type="slidenum">
              <a:rPr lang="en-GB" smtClean="0"/>
              <a:pPr>
                <a:defRPr/>
              </a:pPr>
              <a:t>‹#›</a:t>
            </a:fld>
            <a:endParaRPr lang="en-GB"/>
          </a:p>
        </p:txBody>
      </p:sp>
    </p:spTree>
    <p:extLst>
      <p:ext uri="{BB962C8B-B14F-4D97-AF65-F5344CB8AC3E}">
        <p14:creationId xmlns:p14="http://schemas.microsoft.com/office/powerpoint/2010/main" val="974831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fld id="{B98F62FC-88BD-468C-A599-FD4C130B99A9}" type="datetimeFigureOut">
              <a:rPr lang="en-GB" smtClean="0"/>
              <a:pPr>
                <a:defRPr/>
              </a:pPr>
              <a:t>01/03/2023</a:t>
            </a:fld>
            <a:endParaRPr lang="en-GB"/>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endParaRPr lang="en-GB"/>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fld id="{4B1378D9-28D0-40FE-A481-EC18EA036A78}" type="slidenum">
              <a:rPr lang="en-GB" smtClean="0"/>
              <a:pPr>
                <a:defRPr/>
              </a:pPr>
              <a:t>‹#›</a:t>
            </a:fld>
            <a:endParaRPr lang="en-GB"/>
          </a:p>
        </p:txBody>
      </p:sp>
    </p:spTree>
    <p:extLst>
      <p:ext uri="{BB962C8B-B14F-4D97-AF65-F5344CB8AC3E}">
        <p14:creationId xmlns:p14="http://schemas.microsoft.com/office/powerpoint/2010/main" val="32607598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4130111518"/>
              </p:ext>
            </p:extLst>
          </p:nvPr>
        </p:nvGraphicFramePr>
        <p:xfrm>
          <a:off x="258038" y="611951"/>
          <a:ext cx="5495061" cy="6506655"/>
        </p:xfrm>
        <a:graphic>
          <a:graphicData uri="http://schemas.openxmlformats.org/drawingml/2006/table">
            <a:tbl>
              <a:tblPr firstRow="1" firstCol="1" bandRow="1" bandCol="1">
                <a:tableStyleId>{5C22544A-7EE6-4342-B048-85BDC9FD1C3A}</a:tableStyleId>
              </a:tblPr>
              <a:tblGrid>
                <a:gridCol w="1468125">
                  <a:extLst>
                    <a:ext uri="{9D8B030D-6E8A-4147-A177-3AD203B41FA5}">
                      <a16:colId xmlns:a16="http://schemas.microsoft.com/office/drawing/2014/main" val="105210733"/>
                    </a:ext>
                  </a:extLst>
                </a:gridCol>
                <a:gridCol w="4026936">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100" u="sng">
                          <a:solidFill>
                            <a:srgbClr val="0070C0"/>
                          </a:solidFill>
                          <a:effectLst/>
                        </a:rPr>
                        <a:t>Autumn 1</a:t>
                      </a:r>
                      <a:endParaRPr lang="en-GB" sz="11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baseline="0">
                          <a:solidFill>
                            <a:srgbClr val="0070C0"/>
                          </a:solidFill>
                          <a:effectLst/>
                          <a:latin typeface="Calibri"/>
                          <a:ea typeface="Calibri" panose="020F0502020204030204" pitchFamily="34" charset="0"/>
                          <a:cs typeface="Times New Roman"/>
                        </a:rPr>
                        <a:t>Year 8</a:t>
                      </a:r>
                      <a:endParaRPr lang="en-GB" sz="11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1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r>
                        <a:rPr lang="en-GB" sz="1100" b="1" dirty="0">
                          <a:solidFill>
                            <a:schemeClr val="tx1"/>
                          </a:solidFill>
                          <a:effectLst/>
                          <a:latin typeface="Calibri"/>
                          <a:ea typeface="Calibri" panose="020F0502020204030204" pitchFamily="34" charset="0"/>
                          <a:cs typeface="Arial"/>
                        </a:rPr>
                        <a:t>Autumn 1 – 7 weeks </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a:ea typeface="Calibri" panose="020F0502020204030204" pitchFamily="34" charset="0"/>
                          <a:cs typeface="Arial"/>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Reading </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Structured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Essay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Definition</a:t>
                      </a:r>
                    </a:p>
                    <a:p>
                      <a:pPr lvl="0" algn="l">
                        <a:buNone/>
                      </a:pPr>
                      <a:r>
                        <a:rPr lang="en-GB" sz="1100" b="1" i="0" u="none" strike="noStrike" noProof="0" dirty="0">
                          <a:solidFill>
                            <a:schemeClr val="tx1"/>
                          </a:solidFill>
                          <a:effectLst/>
                        </a:rPr>
                        <a:t>Numeracy</a:t>
                      </a:r>
                      <a:endParaRPr lang="en-GB" sz="1100" b="0" dirty="0">
                        <a:solidFill>
                          <a:schemeClr val="tx1"/>
                        </a:solidFill>
                        <a:effectLst/>
                        <a:latin typeface="Calibri"/>
                        <a:ea typeface="Calibri" panose="020F0502020204030204" pitchFamily="34" charset="0"/>
                        <a:cs typeface="Arial"/>
                      </a:endParaRP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Historical events and dates </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Calculating dates of key events in years </a:t>
                      </a:r>
                    </a:p>
                    <a:p>
                      <a:pPr algn="l"/>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a:ea typeface="Calibri" panose="020F0502020204030204" pitchFamily="34" charset="0"/>
                          <a:cs typeface="Arial"/>
                        </a:rPr>
                        <a:t>Homework</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Rosa Parks Story Board</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P&amp;D poetry</a:t>
                      </a:r>
                      <a:endParaRPr lang="en-GB" sz="1100" b="0" i="0" u="none" strike="noStrike" noProof="0" dirty="0">
                        <a:effectLst/>
                        <a:latin typeface="+mn-lt"/>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Starter sentences</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revision 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CCA964"/>
                    </a:solidFill>
                  </a:tcPr>
                </a:tc>
                <a:tc>
                  <a:txBody>
                    <a:bodyPr/>
                    <a:lstStyle/>
                    <a:p>
                      <a:pPr algn="l"/>
                      <a:r>
                        <a:rPr lang="en-GB" sz="1100" b="1" u="sng" dirty="0">
                          <a:effectLst/>
                          <a:latin typeface="Calibri"/>
                          <a:ea typeface="Calibri" panose="020F0502020204030204" pitchFamily="34" charset="0"/>
                          <a:cs typeface="Arial"/>
                        </a:rPr>
                        <a:t>Unit 1: Prejudice &amp; Discrimination</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A</a:t>
                      </a:r>
                      <a:r>
                        <a:rPr lang="en-GB" sz="800" b="1" dirty="0">
                          <a:effectLst/>
                          <a:latin typeface="Calibri"/>
                          <a:ea typeface="Calibri" panose="020F0502020204030204" pitchFamily="34" charset="0"/>
                          <a:cs typeface="Arial"/>
                        </a:rPr>
                        <a:t>ssessment objectives:  </a:t>
                      </a:r>
                      <a:endParaRPr lang="en-GB" sz="800" dirty="0">
                        <a:effectLst/>
                        <a:latin typeface="Calibri"/>
                        <a:ea typeface="Calibri" panose="020F0502020204030204" pitchFamily="34" charset="0"/>
                        <a:cs typeface="Arial"/>
                      </a:endParaRPr>
                    </a:p>
                    <a:p>
                      <a:pPr algn="l">
                        <a:lnSpc>
                          <a:spcPct val="115000"/>
                        </a:lnSpc>
                        <a:spcAft>
                          <a:spcPts val="800"/>
                        </a:spcAft>
                      </a:pPr>
                      <a:r>
                        <a:rPr lang="en-GB" sz="800" kern="1200" dirty="0">
                          <a:solidFill>
                            <a:srgbClr val="000000"/>
                          </a:solidFill>
                          <a:effectLst/>
                          <a:latin typeface="Calibri"/>
                          <a:ea typeface="+mn-ea"/>
                          <a:cs typeface="+mn-cs"/>
                        </a:rPr>
                        <a:t>To be able to analyse the impact on P&amp;D within History, while looking at the freedom fighters who helped.</a:t>
                      </a:r>
                      <a:endParaRPr lang="en-GB" sz="800" dirty="0">
                        <a:effectLst/>
                        <a:latin typeface="Calibri"/>
                        <a:ea typeface="Calibri" panose="020F0502020204030204" pitchFamily="34" charset="0"/>
                        <a:cs typeface="Arial"/>
                      </a:endParaRPr>
                    </a:p>
                    <a:p>
                      <a:pPr algn="l"/>
                      <a:endParaRPr lang="en-GB" sz="800" dirty="0">
                        <a:effectLst/>
                        <a:latin typeface="Calibri"/>
                        <a:ea typeface="Calibri" panose="020F0502020204030204" pitchFamily="34" charset="0"/>
                        <a:cs typeface="Arial"/>
                      </a:endParaRPr>
                    </a:p>
                    <a:p>
                      <a:pPr algn="l"/>
                      <a:r>
                        <a:rPr lang="en-GB" sz="800" b="1" dirty="0">
                          <a:effectLst/>
                          <a:latin typeface="Calibri"/>
                          <a:ea typeface="Calibri" panose="020F0502020204030204" pitchFamily="34" charset="0"/>
                          <a:cs typeface="Arial"/>
                        </a:rPr>
                        <a:t>Enrichment/life and work skills:</a:t>
                      </a:r>
                      <a:endParaRPr lang="en-GB" sz="800" dirty="0">
                        <a:effectLst/>
                        <a:latin typeface="Calibri"/>
                        <a:ea typeface="Calibri" panose="020F0502020204030204" pitchFamily="34" charset="0"/>
                        <a:cs typeface="Arial"/>
                      </a:endParaRPr>
                    </a:p>
                    <a:p>
                      <a:pPr marL="342900" lvl="0" indent="-342900" algn="l">
                        <a:buFont typeface="Arial" panose="020B0604020202020204" pitchFamily="34" charset="0"/>
                        <a:buChar char="•"/>
                      </a:pPr>
                      <a:r>
                        <a:rPr lang="en-GB" sz="800" dirty="0">
                          <a:effectLst/>
                          <a:latin typeface="Calibri"/>
                          <a:ea typeface="Calibri" panose="020F0502020204030204" pitchFamily="34" charset="0"/>
                          <a:cs typeface="Times New Roman"/>
                        </a:rPr>
                        <a:t>Videos </a:t>
                      </a:r>
                    </a:p>
                    <a:p>
                      <a:pPr marL="342900" lvl="0" indent="-342900" algn="l">
                        <a:buFont typeface="Arial" panose="020B0604020202020204" pitchFamily="34" charset="0"/>
                        <a:buChar char="•"/>
                      </a:pPr>
                      <a:r>
                        <a:rPr lang="en-GB" sz="800" dirty="0">
                          <a:effectLst/>
                          <a:latin typeface="Calibri"/>
                          <a:ea typeface="Calibri" panose="020F0502020204030204" pitchFamily="34" charset="0"/>
                          <a:cs typeface="Times New Roman"/>
                        </a:rPr>
                        <a:t>Inquiry skills </a:t>
                      </a:r>
                    </a:p>
                    <a:p>
                      <a:pPr marL="342900" lvl="0" indent="-342900" algn="l">
                        <a:buFont typeface="Arial" panose="020B0604020202020204" pitchFamily="34" charset="0"/>
                        <a:buChar char="•"/>
                      </a:pPr>
                      <a:r>
                        <a:rPr lang="en-GB" sz="800" dirty="0">
                          <a:effectLst/>
                          <a:latin typeface="Calibri"/>
                          <a:ea typeface="Calibri" panose="020F0502020204030204" pitchFamily="34" charset="0"/>
                          <a:cs typeface="Times New Roman"/>
                        </a:rPr>
                        <a:t>Group work </a:t>
                      </a:r>
                    </a:p>
                    <a:p>
                      <a:pPr marL="342900" lvl="0" indent="-342900" algn="l">
                        <a:buFont typeface="Arial" panose="020B0604020202020204" pitchFamily="34" charset="0"/>
                        <a:buChar char="•"/>
                      </a:pPr>
                      <a:r>
                        <a:rPr lang="en-GB" sz="800" dirty="0">
                          <a:effectLst/>
                          <a:latin typeface="Calibri"/>
                          <a:ea typeface="Calibri" panose="020F0502020204030204" pitchFamily="34" charset="0"/>
                          <a:cs typeface="Times New Roman"/>
                        </a:rPr>
                        <a:t>Debates </a:t>
                      </a:r>
                    </a:p>
                    <a:p>
                      <a:pPr marL="342900" lvl="0" indent="-342900" algn="l">
                        <a:buFont typeface="Arial" panose="020B0604020202020204" pitchFamily="34" charset="0"/>
                        <a:buChar char="•"/>
                      </a:pPr>
                      <a:r>
                        <a:rPr lang="en-GB" sz="800" dirty="0">
                          <a:effectLst/>
                          <a:latin typeface="Calibri"/>
                          <a:ea typeface="Calibri" panose="020F0502020204030204" pitchFamily="34" charset="0"/>
                          <a:cs typeface="Times New Roman"/>
                        </a:rPr>
                        <a:t>Presentations </a:t>
                      </a:r>
                    </a:p>
                    <a:p>
                      <a:pPr marL="0" lvl="0" indent="0" algn="l">
                        <a:buFont typeface="Arial" panose="020B0604020202020204" pitchFamily="34" charset="0"/>
                        <a:buNone/>
                      </a:pPr>
                      <a:endParaRPr lang="en-GB" sz="800" dirty="0">
                        <a:effectLst/>
                        <a:latin typeface="Calibri"/>
                        <a:ea typeface="Calibri" panose="020F0502020204030204" pitchFamily="34" charset="0"/>
                        <a:cs typeface="Times New Roman"/>
                      </a:endParaRPr>
                    </a:p>
                    <a:p>
                      <a:pPr algn="l"/>
                      <a:r>
                        <a:rPr lang="en-GB" sz="800" b="1" dirty="0">
                          <a:effectLst/>
                          <a:latin typeface="Calibri"/>
                          <a:ea typeface="Calibri" panose="020F0502020204030204" pitchFamily="34" charset="0"/>
                          <a:cs typeface="Arial"/>
                        </a:rPr>
                        <a:t>CEIAG – </a:t>
                      </a:r>
                      <a:r>
                        <a:rPr lang="en-GB" sz="800" dirty="0">
                          <a:effectLst/>
                          <a:latin typeface="Calibri"/>
                          <a:ea typeface="Calibri" panose="020F0502020204030204" pitchFamily="34" charset="0"/>
                          <a:cs typeface="Arial"/>
                        </a:rPr>
                        <a:t>United Nations, Political Activists, Government, family members and working life</a:t>
                      </a:r>
                    </a:p>
                    <a:p>
                      <a:pPr algn="l"/>
                      <a:endParaRPr lang="en-GB" sz="800" dirty="0">
                        <a:effectLst/>
                        <a:latin typeface="Calibri"/>
                        <a:ea typeface="Calibri" panose="020F0502020204030204" pitchFamily="34" charset="0"/>
                        <a:cs typeface="Arial"/>
                      </a:endParaRPr>
                    </a:p>
                    <a:p>
                      <a:pPr algn="l"/>
                      <a:r>
                        <a:rPr lang="en-GB" sz="800" dirty="0">
                          <a:effectLst/>
                          <a:latin typeface="Calibri"/>
                          <a:ea typeface="Calibri" panose="020F0502020204030204" pitchFamily="34" charset="0"/>
                          <a:cs typeface="Arial"/>
                        </a:rPr>
                        <a:t>SACRE’s focus of Christianity and 1 other – Islam as the demographic of the population of the school.</a:t>
                      </a:r>
                    </a:p>
                    <a:p>
                      <a:pPr algn="l"/>
                      <a:endParaRPr lang="en-GB" sz="800" dirty="0">
                        <a:effectLst/>
                        <a:latin typeface="Calibri"/>
                        <a:ea typeface="Calibri" panose="020F0502020204030204" pitchFamily="34" charset="0"/>
                        <a:cs typeface="Arial"/>
                      </a:endParaRPr>
                    </a:p>
                    <a:p>
                      <a:pPr algn="l"/>
                      <a:r>
                        <a:rPr lang="en-GB" sz="800" b="1" dirty="0">
                          <a:effectLst/>
                          <a:latin typeface="Calibri"/>
                          <a:ea typeface="Calibri" panose="020F0502020204030204" pitchFamily="34" charset="0"/>
                          <a:cs typeface="Arial"/>
                        </a:rPr>
                        <a:t>Assessments: </a:t>
                      </a:r>
                      <a:endParaRPr lang="en-GB" sz="800" dirty="0">
                        <a:effectLst/>
                        <a:latin typeface="Calibri"/>
                        <a:ea typeface="Calibri" panose="020F0502020204030204" pitchFamily="34" charset="0"/>
                        <a:cs typeface="Arial"/>
                      </a:endParaRPr>
                    </a:p>
                    <a:p>
                      <a:pPr marL="342900" lvl="0" indent="-342900" algn="l">
                        <a:buFont typeface="Calibri" panose="020F0502020204030204" pitchFamily="34" charset="0"/>
                        <a:buChar char="-"/>
                      </a:pPr>
                      <a:r>
                        <a:rPr lang="en-GB" sz="800" dirty="0">
                          <a:effectLst/>
                          <a:latin typeface="Calibri"/>
                          <a:ea typeface="Calibri" panose="020F0502020204030204" pitchFamily="34" charset="0"/>
                          <a:cs typeface="Arial"/>
                        </a:rPr>
                        <a:t>Comparing 2 religions and what their thought is with P&amp;D 8 Mark with </a:t>
                      </a:r>
                      <a:r>
                        <a:rPr lang="en-GB" sz="800" dirty="0" err="1">
                          <a:effectLst/>
                          <a:latin typeface="Calibri"/>
                          <a:ea typeface="Calibri" panose="020F0502020204030204" pitchFamily="34" charset="0"/>
                          <a:cs typeface="Arial"/>
                        </a:rPr>
                        <a:t>SPaG</a:t>
                      </a:r>
                      <a:endParaRPr lang="en-GB" sz="800" dirty="0">
                        <a:effectLst/>
                        <a:latin typeface="Calibri"/>
                        <a:ea typeface="Calibri" panose="020F0502020204030204" pitchFamily="34" charset="0"/>
                        <a:cs typeface="Arial"/>
                      </a:endParaRPr>
                    </a:p>
                    <a:p>
                      <a:pPr marL="342900" lvl="0" indent="-342900" algn="l">
                        <a:buFont typeface="Calibri" panose="020F0502020204030204" pitchFamily="34" charset="0"/>
                        <a:buChar char="-"/>
                      </a:pPr>
                      <a:r>
                        <a:rPr lang="en-GB" sz="800" dirty="0">
                          <a:effectLst/>
                          <a:latin typeface="Calibri"/>
                          <a:ea typeface="Calibri" panose="020F0502020204030204" pitchFamily="34" charset="0"/>
                          <a:cs typeface="Arial"/>
                        </a:rPr>
                        <a:t>Help structured sheets – Sentence starter</a:t>
                      </a:r>
                    </a:p>
                    <a:p>
                      <a:pPr marL="342900" lvl="0" indent="-342900" algn="l">
                        <a:buFont typeface="Calibri" panose="020F0502020204030204" pitchFamily="34" charset="0"/>
                        <a:buChar char="-"/>
                      </a:pPr>
                      <a:endParaRPr lang="en-GB" sz="800" dirty="0">
                        <a:effectLst/>
                        <a:latin typeface="Calibri"/>
                        <a:ea typeface="Calibri" panose="020F0502020204030204" pitchFamily="34" charset="0"/>
                        <a:cs typeface="Arial"/>
                      </a:endParaRPr>
                    </a:p>
                    <a:p>
                      <a:pPr marL="0" marR="0" lvl="0" indent="0" algn="l" defTabSz="685800" rtl="0" eaLnBrk="1" fontAlgn="auto" latinLnBrk="0" hangingPunct="1">
                        <a:lnSpc>
                          <a:spcPct val="100000"/>
                        </a:lnSpc>
                        <a:spcBef>
                          <a:spcPts val="0"/>
                        </a:spcBef>
                        <a:spcAft>
                          <a:spcPts val="0"/>
                        </a:spcAft>
                        <a:buClrTx/>
                        <a:buSzTx/>
                        <a:buFont typeface="Calibri" panose="020F0502020204030204" pitchFamily="34" charset="0"/>
                        <a:buNone/>
                        <a:tabLst/>
                        <a:defRPr/>
                      </a:pPr>
                      <a:r>
                        <a:rPr lang="en-GB" sz="800" b="1" i="0" u="none" strike="noStrike" noProof="0" dirty="0">
                          <a:effectLst/>
                          <a:highlight>
                            <a:srgbClr val="FFFF00"/>
                          </a:highlight>
                          <a:latin typeface="+mn-lt"/>
                        </a:rPr>
                        <a:t>DPR Key Objectives</a:t>
                      </a:r>
                      <a:r>
                        <a:rPr lang="en-GB" sz="800" b="0" i="0" u="none" strike="noStrike" noProof="0" dirty="0">
                          <a:effectLst/>
                          <a:highlight>
                            <a:srgbClr val="FFFF00"/>
                          </a:highlight>
                          <a:latin typeface="+mn-lt"/>
                        </a:rPr>
                        <a:t>: </a:t>
                      </a:r>
                      <a:r>
                        <a:rPr lang="en-GB" sz="800" b="0" i="0" u="none" strike="noStrike" noProof="0" dirty="0">
                          <a:effectLst/>
                          <a:latin typeface="+mn-lt"/>
                        </a:rPr>
                        <a:t> K01,2,3,4 &amp; 5  - 7,8,9</a:t>
                      </a:r>
                    </a:p>
                    <a:p>
                      <a:pPr marL="0" lvl="0" indent="0" algn="l">
                        <a:buFont typeface="Calibri" panose="020F0502020204030204" pitchFamily="34" charset="0"/>
                        <a:buNone/>
                      </a:pPr>
                      <a:endParaRPr lang="en-GB" sz="800" dirty="0">
                        <a:effectLst/>
                        <a:latin typeface="Calibri"/>
                        <a:ea typeface="Calibri" panose="020F0502020204030204" pitchFamily="34" charset="0"/>
                        <a:cs typeface="Arial"/>
                      </a:endParaRPr>
                    </a:p>
                    <a:p>
                      <a:pPr marL="914400" algn="l"/>
                      <a:endParaRPr lang="en-GB" sz="800" dirty="0">
                        <a:effectLst/>
                        <a:latin typeface="Calibri"/>
                        <a:ea typeface="Calibri" panose="020F0502020204030204" pitchFamily="34" charset="0"/>
                        <a:cs typeface="Arial"/>
                      </a:endParaRPr>
                    </a:p>
                    <a:p>
                      <a:pPr algn="l">
                        <a:lnSpc>
                          <a:spcPct val="115000"/>
                        </a:lnSpc>
                      </a:pPr>
                      <a:r>
                        <a:rPr lang="en-GB" sz="800" b="1" dirty="0">
                          <a:effectLst/>
                          <a:latin typeface="Calibri"/>
                          <a:ea typeface="Times New Roman" panose="02020603050405020304" pitchFamily="18" charset="0"/>
                          <a:cs typeface="Arial"/>
                        </a:rPr>
                        <a:t>SMSC</a:t>
                      </a:r>
                      <a:r>
                        <a:rPr lang="en-GB" sz="800" dirty="0">
                          <a:effectLst/>
                          <a:latin typeface="Calibri"/>
                          <a:ea typeface="Times New Roman" panose="02020603050405020304" pitchFamily="18" charset="0"/>
                          <a:cs typeface="Arial"/>
                        </a:rPr>
                        <a:t> – Importance of fundamental British values and society shown through impact of prejudice and discrimination both historically and today. Impacts of P&amp;D on community and how spirituality and morality coincide through what makes a person “good”.</a:t>
                      </a:r>
                    </a:p>
                    <a:p>
                      <a:pPr lvl="0" algn="l">
                        <a:lnSpc>
                          <a:spcPct val="114999"/>
                        </a:lnSpc>
                        <a:buNone/>
                      </a:pPr>
                      <a:endParaRPr lang="en-GB" sz="800" b="0" i="0" u="none" strike="noStrike" noProof="0" dirty="0">
                        <a:solidFill>
                          <a:schemeClr val="tx1"/>
                        </a:solidFill>
                        <a:effectLst/>
                        <a:latin typeface="Calibri"/>
                      </a:endParaRPr>
                    </a:p>
                    <a:p>
                      <a:pPr lvl="0" algn="l">
                        <a:lnSpc>
                          <a:spcPct val="114999"/>
                        </a:lnSpc>
                        <a:buNone/>
                      </a:pPr>
                      <a:r>
                        <a:rPr lang="en-GB" sz="800" b="1" i="0" u="none" strike="noStrike" noProof="0" dirty="0">
                          <a:solidFill>
                            <a:schemeClr val="tx1"/>
                          </a:solidFill>
                          <a:effectLst/>
                          <a:latin typeface="Calibri"/>
                        </a:rPr>
                        <a:t>Extra-curricular opportunities </a:t>
                      </a:r>
                    </a:p>
                    <a:p>
                      <a:pPr lvl="0" algn="l">
                        <a:lnSpc>
                          <a:spcPct val="114999"/>
                        </a:lnSpc>
                        <a:buNone/>
                      </a:pPr>
                      <a:r>
                        <a:rPr lang="en-GB" sz="800" b="0" i="0" u="none" strike="noStrike" noProof="0" dirty="0">
                          <a:solidFill>
                            <a:schemeClr val="tx1"/>
                          </a:solidFill>
                          <a:effectLst/>
                          <a:latin typeface="Calibri"/>
                        </a:rPr>
                        <a:t>School linking opportunities – to share religious views on key issues . </a:t>
                      </a:r>
                    </a:p>
                    <a:p>
                      <a:pPr lvl="0" algn="l">
                        <a:lnSpc>
                          <a:spcPct val="114999"/>
                        </a:lnSpc>
                        <a:buNone/>
                      </a:pPr>
                      <a:endParaRPr lang="en-GB" sz="800" b="1" i="0" u="none" strike="noStrike" noProof="0" dirty="0">
                        <a:solidFill>
                          <a:schemeClr val="tx1"/>
                        </a:solidFill>
                        <a:effectLst/>
                      </a:endParaRPr>
                    </a:p>
                    <a:p>
                      <a:pPr lvl="0" algn="l">
                        <a:lnSpc>
                          <a:spcPct val="114999"/>
                        </a:lnSpc>
                        <a:buNone/>
                      </a:pPr>
                      <a:endParaRPr lang="en-GB" sz="800" dirty="0">
                        <a:effectLst/>
                        <a:latin typeface="Calibri"/>
                        <a:ea typeface="Yu Mincho"/>
                        <a:cs typeface="Arial"/>
                      </a:endParaRPr>
                    </a:p>
                    <a:p>
                      <a:pPr lvl="0" algn="l">
                        <a:lnSpc>
                          <a:spcPct val="114999"/>
                        </a:lnSpc>
                        <a:buNone/>
                      </a:pPr>
                      <a:endParaRPr lang="en-GB" sz="800" b="0" i="0" u="none" strike="noStrike" noProof="0" dirty="0">
                        <a:effectLst/>
                        <a:latin typeface="Calibri"/>
                      </a:endParaRPr>
                    </a:p>
                    <a:p>
                      <a:pPr lvl="0" algn="l">
                        <a:lnSpc>
                          <a:spcPct val="114999"/>
                        </a:lnSpc>
                        <a:buNone/>
                      </a:pPr>
                      <a:endParaRPr lang="en-GB" sz="800" b="0" i="0" u="none" strike="noStrike" noProof="0" dirty="0">
                        <a:effectLst/>
                        <a:latin typeface="Calibri"/>
                      </a:endParaRPr>
                    </a:p>
                    <a:p>
                      <a:pPr lvl="0" algn="l">
                        <a:lnSpc>
                          <a:spcPct val="114999"/>
                        </a:lnSpc>
                        <a:buNone/>
                      </a:pPr>
                      <a:r>
                        <a:rPr lang="en-GB" sz="1000" b="1" dirty="0"/>
                        <a:t>Wider Reading </a:t>
                      </a:r>
                    </a:p>
                    <a:p>
                      <a:pPr lvl="0" algn="l">
                        <a:lnSpc>
                          <a:spcPct val="114999"/>
                        </a:lnSpc>
                        <a:buNone/>
                      </a:pPr>
                      <a:r>
                        <a:rPr lang="en-GB" sz="1000" b="0" dirty="0"/>
                        <a:t>Martin Luther King Jr by: A life by Marshal </a:t>
                      </a:r>
                      <a:r>
                        <a:rPr lang="en-GB" sz="1000" b="0" dirty="0" err="1"/>
                        <a:t>Frady</a:t>
                      </a:r>
                      <a:endParaRPr lang="en-GB" sz="1000" b="0" dirty="0"/>
                    </a:p>
                    <a:p>
                      <a:pPr lvl="0" algn="l">
                        <a:lnSpc>
                          <a:spcPct val="114999"/>
                        </a:lnSpc>
                        <a:buNone/>
                      </a:pPr>
                      <a:r>
                        <a:rPr lang="en-GB" sz="1000" b="0" dirty="0"/>
                        <a:t>Malcom X: a Life of Reinvention by Manning Marable </a:t>
                      </a:r>
                    </a:p>
                    <a:p>
                      <a:pPr lvl="0" algn="l">
                        <a:lnSpc>
                          <a:spcPct val="114999"/>
                        </a:lnSpc>
                        <a:buNone/>
                      </a:pPr>
                      <a:r>
                        <a:rPr lang="en-GB" sz="1000" b="0" dirty="0"/>
                        <a:t>‘’I am Malala The story of a girl who stood up for education and was shot by the Taliban by Malala Yousafzai </a:t>
                      </a:r>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550829227"/>
              </p:ext>
            </p:extLst>
          </p:nvPr>
        </p:nvGraphicFramePr>
        <p:xfrm>
          <a:off x="5799491" y="611951"/>
          <a:ext cx="6007497" cy="6422552"/>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050" u="sng">
                          <a:solidFill>
                            <a:srgbClr val="0070C0"/>
                          </a:solidFill>
                          <a:effectLst/>
                        </a:rPr>
                        <a:t>Autumn 2</a:t>
                      </a:r>
                      <a:endParaRPr lang="en-GB" sz="1050" u="sng">
                        <a:solidFill>
                          <a:srgbClr val="0070C0"/>
                        </a:solidFill>
                        <a:effectLst/>
                        <a:latin typeface="Calibri"/>
                        <a:ea typeface="Calibri" panose="020F0502020204030204" pitchFamily="34" charset="0"/>
                        <a:cs typeface="Times New Roman"/>
                      </a:endParaRPr>
                    </a:p>
                    <a:p>
                      <a:pPr algn="ctr">
                        <a:lnSpc>
                          <a:spcPct val="115000"/>
                        </a:lnSpc>
                        <a:spcAft>
                          <a:spcPts val="0"/>
                        </a:spcAft>
                      </a:pPr>
                      <a:r>
                        <a:rPr lang="en-GB" sz="1050" baseline="0">
                          <a:solidFill>
                            <a:srgbClr val="0070C0"/>
                          </a:solidFill>
                          <a:effectLst/>
                          <a:latin typeface="Calibri"/>
                          <a:ea typeface="Calibri" panose="020F0502020204030204" pitchFamily="34" charset="0"/>
                          <a:cs typeface="Times New Roman"/>
                        </a:rPr>
                        <a:t>Year 8</a:t>
                      </a:r>
                      <a:endParaRPr lang="en-GB" sz="105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0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Autumn 2 (</a:t>
                      </a:r>
                      <a:r>
                        <a:rPr lang="en-GB" sz="1100" b="1" i="1" dirty="0">
                          <a:solidFill>
                            <a:schemeClr val="tx1"/>
                          </a:solidFill>
                          <a:effectLst/>
                          <a:latin typeface="Calibri" panose="020F0502020204030204" pitchFamily="34" charset="0"/>
                          <a:ea typeface="Calibri" panose="020F0502020204030204" pitchFamily="34" charset="0"/>
                          <a:cs typeface="Arial" panose="020B0604020202020204" pitchFamily="34" charset="0"/>
                        </a:rPr>
                        <a:t>winter</a:t>
                      </a:r>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 8 weeks</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 </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Definition</a:t>
                      </a:r>
                    </a:p>
                    <a:p>
                      <a:pPr marL="0" lvl="0" indent="0" algn="l">
                        <a:buFont typeface="Symbol" panose="05050102010706020507" pitchFamily="18" charset="2"/>
                        <a:buNone/>
                      </a:pP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lvl="0" algn="l">
                        <a:buNone/>
                      </a:pP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Historical event dates - timeline</a:t>
                      </a:r>
                    </a:p>
                    <a:p>
                      <a:pPr lvl="0" algn="l">
                        <a:buNone/>
                      </a:pPr>
                      <a:r>
                        <a:rPr lang="en-GB" sz="1100" b="0" dirty="0">
                          <a:solidFill>
                            <a:schemeClr val="tx1"/>
                          </a:solidFill>
                          <a:effectLst/>
                          <a:latin typeface="+mn-lt"/>
                          <a:ea typeface="Calibri" panose="020F0502020204030204" pitchFamily="34" charset="0"/>
                          <a:cs typeface="Arial"/>
                        </a:rPr>
                        <a:t>List most/least important</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Homework</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Jesus Guide</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What did Prophet Muhammad do for Islam?</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a:ea typeface="Calibri" panose="020F0502020204030204" pitchFamily="34" charset="0"/>
                          <a:cs typeface="Arial"/>
                        </a:rPr>
                        <a:t>Revisiting, revising, remembering opportunities</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questions</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Starters</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Keywords</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 &amp; C’s</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Feedforward Peer marking</a:t>
                      </a:r>
                    </a:p>
                  </a:txBody>
                  <a:tcPr marL="114300" marR="114300" marT="0" marB="0">
                    <a:solidFill>
                      <a:srgbClr val="CCA964"/>
                    </a:solidFill>
                  </a:tcPr>
                </a:tc>
                <a:tc>
                  <a:txBody>
                    <a:bodyPr/>
                    <a:lstStyle/>
                    <a:p>
                      <a:pPr algn="l"/>
                      <a:r>
                        <a:rPr lang="en-GB" sz="1100" b="1" u="sng" dirty="0">
                          <a:effectLst/>
                          <a:latin typeface="Calibri" panose="020F0502020204030204" pitchFamily="34" charset="0"/>
                          <a:ea typeface="Calibri" panose="020F0502020204030204" pitchFamily="34" charset="0"/>
                          <a:cs typeface="Arial" panose="020B0604020202020204" pitchFamily="34" charset="0"/>
                        </a:rPr>
                        <a:t>Unit 2: Prophets – Muhammad &amp; Jesus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To understand and explain the concepts of the Prophets within 2 religions - Islam &amp; Christianity</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Enrichment/life and work skills: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Research skills</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Inquiry skills </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Jesus/Isa is more important than Muhammad?</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Discuss showing various religious points with more than one point of view</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15 Mark with </a:t>
                      </a:r>
                      <a:r>
                        <a:rPr lang="en-GB" sz="1100" dirty="0" err="1">
                          <a:effectLst/>
                          <a:latin typeface="Calibri" panose="020F0502020204030204" pitchFamily="34" charset="0"/>
                          <a:ea typeface="Calibri" panose="020F0502020204030204" pitchFamily="34" charset="0"/>
                          <a:cs typeface="Arial" panose="020B0604020202020204" pitchFamily="34" charset="0"/>
                        </a:rPr>
                        <a:t>SPaG</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Wingdings" panose="05000000000000000000" pitchFamily="2" charset="2"/>
                        <a:buChar char=""/>
                      </a:pPr>
                      <a:r>
                        <a:rPr lang="en-GB" sz="1100" i="1" dirty="0">
                          <a:effectLst/>
                          <a:highlight>
                            <a:srgbClr val="FFFF00"/>
                          </a:highlight>
                          <a:latin typeface="Calibri" panose="020F0502020204030204" pitchFamily="34" charset="0"/>
                          <a:ea typeface="Calibri" panose="020F0502020204030204" pitchFamily="34" charset="0"/>
                          <a:cs typeface="Arial" panose="020B0604020202020204" pitchFamily="34" charset="0"/>
                        </a:rPr>
                        <a:t>Peer marked</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lvl="0" algn="l">
                        <a:buNone/>
                      </a:pPr>
                      <a:endParaRPr lang="en-GB" sz="1100" b="0" i="0" u="none" strike="noStrike" noProof="0" dirty="0">
                        <a:effectLst/>
                        <a:highlight>
                          <a:srgbClr val="FFFF00"/>
                        </a:highlight>
                        <a:latin typeface="+mn-lt"/>
                        <a:cs typeface="Arial"/>
                      </a:endParaRPr>
                    </a:p>
                    <a:p>
                      <a:pPr lvl="0" algn="l">
                        <a:buNone/>
                      </a:pPr>
                      <a:r>
                        <a:rPr lang="en-GB" sz="1100" b="1" i="0" u="none" strike="noStrike" noProof="0" dirty="0">
                          <a:effectLst/>
                          <a:highlight>
                            <a:srgbClr val="FFFF00"/>
                          </a:highlight>
                          <a:latin typeface="+mn-lt"/>
                        </a:rPr>
                        <a:t>Key Objectives</a:t>
                      </a:r>
                      <a:r>
                        <a:rPr lang="en-GB" sz="1100" b="0" i="0" u="none" strike="noStrike" noProof="0" dirty="0">
                          <a:effectLst/>
                          <a:highlight>
                            <a:srgbClr val="FFFF00"/>
                          </a:highlight>
                          <a:latin typeface="+mn-lt"/>
                        </a:rPr>
                        <a:t>: </a:t>
                      </a:r>
                      <a:r>
                        <a:rPr lang="en-GB" sz="1100" b="0" i="0" u="none" strike="noStrike" noProof="0" dirty="0">
                          <a:effectLst/>
                          <a:latin typeface="+mn-lt"/>
                        </a:rPr>
                        <a:t> K01,2,3,4 &amp; 5  - 7,8,9</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SACRE’s focus of Christianity and 1 other – Islam as the demographic of the population of the school.</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Times New Roman" panose="02020603050405020304" pitchFamily="18" charset="0"/>
                          <a:cs typeface="Arial" panose="020B0604020202020204" pitchFamily="34" charset="0"/>
                        </a:rPr>
                        <a:t>SMSC</a:t>
                      </a:r>
                      <a:r>
                        <a:rPr lang="en-GB" sz="1100" dirty="0">
                          <a:effectLst/>
                          <a:latin typeface="Calibri" panose="020F0502020204030204" pitchFamily="34" charset="0"/>
                          <a:ea typeface="Times New Roman" panose="02020603050405020304" pitchFamily="18" charset="0"/>
                          <a:cs typeface="Arial" panose="020B0604020202020204" pitchFamily="34" charset="0"/>
                        </a:rPr>
                        <a:t> – Importance of fundamental British values and society shown through impact of prejudice and discrimination both historically and today. Impacts of P&amp;D on community and how spirituality and morality coincide through what makes a person “good”.</a:t>
                      </a:r>
                    </a:p>
                    <a:p>
                      <a:pPr lvl="0" algn="l">
                        <a:buNone/>
                      </a:pPr>
                      <a:endParaRPr lang="en-GB" sz="1100" dirty="0">
                        <a:effectLst/>
                        <a:latin typeface="Calibri"/>
                        <a:ea typeface="Calibri" panose="020F0502020204030204" pitchFamily="34" charset="0"/>
                        <a:cs typeface="Arial"/>
                      </a:endParaRPr>
                    </a:p>
                    <a:p>
                      <a:pPr algn="l">
                        <a:lnSpc>
                          <a:spcPct val="115000"/>
                        </a:lnSpc>
                        <a:spcAft>
                          <a:spcPts val="0"/>
                        </a:spcAft>
                      </a:pPr>
                      <a:r>
                        <a:rPr lang="en-GB" sz="1100" b="1" u="none" baseline="0" dirty="0">
                          <a:effectLst/>
                        </a:rPr>
                        <a:t>Extracurricular opportunities </a:t>
                      </a:r>
                    </a:p>
                    <a:p>
                      <a:pPr algn="l">
                        <a:lnSpc>
                          <a:spcPct val="115000"/>
                        </a:lnSpc>
                        <a:spcAft>
                          <a:spcPts val="0"/>
                        </a:spcAft>
                      </a:pPr>
                      <a:r>
                        <a:rPr lang="en-GB" sz="1100" b="0" u="none" baseline="0" dirty="0">
                          <a:effectLst/>
                        </a:rPr>
                        <a:t>Guest speaker to talk about the life of Muhammad – followed by Q/A</a:t>
                      </a:r>
                    </a:p>
                    <a:p>
                      <a:pPr algn="l">
                        <a:lnSpc>
                          <a:spcPct val="115000"/>
                        </a:lnSpc>
                        <a:spcAft>
                          <a:spcPts val="0"/>
                        </a:spcAft>
                      </a:pPr>
                      <a:r>
                        <a:rPr lang="en-GB" sz="1100" b="0" u="none" baseline="0" dirty="0">
                          <a:effectLst/>
                        </a:rPr>
                        <a:t>Local priest to talk about the life of Jesus – followed by Q/A</a:t>
                      </a:r>
                    </a:p>
                    <a:p>
                      <a:pPr lvl="0" algn="l">
                        <a:buNone/>
                      </a:pPr>
                      <a:endParaRPr lang="en-GB" sz="11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b="0" i="0" u="none" strike="noStrike" noProof="0" dirty="0">
                          <a:effectLst/>
                          <a:latin typeface="Calibri"/>
                        </a:rPr>
                        <a:t>The Life of Muhammad by Ibn </a:t>
                      </a:r>
                      <a:r>
                        <a:rPr lang="en-GB" sz="1100" b="0" i="0" u="none" strike="noStrike" noProof="0" dirty="0" err="1">
                          <a:effectLst/>
                          <a:latin typeface="Calibri"/>
                        </a:rPr>
                        <a:t>Ishaq</a:t>
                      </a:r>
                      <a:endParaRPr lang="en-GB" sz="1100" b="0" i="0" u="none" strike="noStrike" noProof="0" dirty="0">
                        <a:effectLst/>
                        <a:latin typeface="Calibri"/>
                      </a:endParaRPr>
                    </a:p>
                    <a:p>
                      <a:pPr lvl="0" algn="l">
                        <a:buNone/>
                      </a:pPr>
                      <a:r>
                        <a:rPr lang="en-GB" sz="1100" b="0" i="0" u="none" strike="noStrike" noProof="0" dirty="0">
                          <a:effectLst/>
                          <a:latin typeface="Calibri"/>
                        </a:rPr>
                        <a:t>Zealot:  The life and Times of Jesus of Nazareth’’ by Reza Aslan</a:t>
                      </a:r>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panose="020B0502020202020204" pitchFamily="34" charset="0"/>
              </a:rPr>
              <a:t>YEAR 8 CURRICULUM MAP</a:t>
            </a:r>
          </a:p>
        </p:txBody>
      </p:sp>
    </p:spTree>
    <p:extLst>
      <p:ext uri="{BB962C8B-B14F-4D97-AF65-F5344CB8AC3E}">
        <p14:creationId xmlns:p14="http://schemas.microsoft.com/office/powerpoint/2010/main" val="1362591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1794155529"/>
              </p:ext>
            </p:extLst>
          </p:nvPr>
        </p:nvGraphicFramePr>
        <p:xfrm>
          <a:off x="258038" y="611951"/>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100" u="sng">
                          <a:solidFill>
                            <a:srgbClr val="0070C0"/>
                          </a:solidFill>
                          <a:effectLst/>
                        </a:rPr>
                        <a:t>Spring 1</a:t>
                      </a:r>
                      <a:endParaRPr lang="en-GB" sz="11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baseline="0">
                          <a:solidFill>
                            <a:srgbClr val="0070C0"/>
                          </a:solidFill>
                          <a:effectLst/>
                          <a:latin typeface="Calibri"/>
                          <a:ea typeface="Calibri" panose="020F0502020204030204" pitchFamily="34" charset="0"/>
                          <a:cs typeface="Times New Roman"/>
                        </a:rPr>
                        <a:t>Year 8</a:t>
                      </a:r>
                      <a:endParaRPr lang="en-GB" sz="11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1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Spring 1 – 6 weeks </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Definition</a:t>
                      </a:r>
                    </a:p>
                    <a:p>
                      <a:pPr marL="342900" lvl="0" indent="-342900" algn="l">
                        <a:buFont typeface="Symbol" panose="05050102010706020507" pitchFamily="18" charset="2"/>
                        <a:buChar char=""/>
                      </a:pP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lvl="0" algn="l">
                        <a:buNone/>
                      </a:pP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Historical event dates </a:t>
                      </a:r>
                    </a:p>
                    <a:p>
                      <a:pPr lvl="0" algn="l">
                        <a:buNone/>
                      </a:pPr>
                      <a:r>
                        <a:rPr lang="en-GB" sz="1100" b="0" dirty="0">
                          <a:solidFill>
                            <a:schemeClr val="tx1"/>
                          </a:solidFill>
                          <a:effectLst/>
                          <a:latin typeface="+mn-lt"/>
                          <a:ea typeface="Calibri" panose="020F0502020204030204" pitchFamily="34" charset="0"/>
                          <a:cs typeface="Arial"/>
                        </a:rPr>
                        <a:t>List most/least important</a:t>
                      </a:r>
                    </a:p>
                    <a:p>
                      <a:pPr marL="457200" algn="l"/>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Homework</a:t>
                      </a:r>
                    </a:p>
                    <a:p>
                      <a:pPr algn="l"/>
                      <a:r>
                        <a:rPr lang="en-GB" sz="1100" b="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Shomun’s</a:t>
                      </a: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Story – </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Starter sentences</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revision 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p>
                      <a:pPr algn="l"/>
                      <a:r>
                        <a:rPr lang="en-GB" sz="1100" b="1" dirty="0">
                          <a:solidFill>
                            <a:srgbClr val="FFFFFF"/>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FFFFFF"/>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CCA964"/>
                    </a:solidFill>
                  </a:tcPr>
                </a:tc>
                <a:tc>
                  <a:txBody>
                    <a:bodyPr/>
                    <a:lstStyle/>
                    <a:p>
                      <a:pPr algn="l"/>
                      <a:r>
                        <a:rPr lang="en-GB" sz="1100" b="1" u="sng" dirty="0">
                          <a:effectLst/>
                          <a:latin typeface="Calibri" panose="020F0502020204030204" pitchFamily="34" charset="0"/>
                          <a:ea typeface="Calibri" panose="020F0502020204030204" pitchFamily="34" charset="0"/>
                          <a:cs typeface="Arial" panose="020B0604020202020204" pitchFamily="34" charset="0"/>
                        </a:rPr>
                        <a:t>Unit 3: Persecution</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To explore past persecutions within Religions and slavery past and present Human rights issues.</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Enrichment/life and work skills: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Research skills</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Public speaking </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Inquiry skills </a:t>
                      </a:r>
                    </a:p>
                    <a:p>
                      <a:pPr marL="457200"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CEIAG – </a:t>
                      </a:r>
                      <a:r>
                        <a:rPr lang="en-GB" sz="1100" dirty="0">
                          <a:effectLst/>
                          <a:latin typeface="Calibri" panose="020F0502020204030204" pitchFamily="34" charset="0"/>
                          <a:ea typeface="Calibri" panose="020F0502020204030204" pitchFamily="34" charset="0"/>
                          <a:cs typeface="Arial" panose="020B0604020202020204" pitchFamily="34" charset="0"/>
                        </a:rPr>
                        <a:t>Human rights issues and UN protocol, laws in the world and how different communities deal with these broken laws.</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Moses – Slavery</a:t>
                      </a:r>
                    </a:p>
                    <a:p>
                      <a:pPr algn="l">
                        <a:lnSpc>
                          <a:spcPct val="107000"/>
                        </a:lnSpc>
                        <a:spcAft>
                          <a:spcPts val="800"/>
                        </a:spcAft>
                        <a:tabLst>
                          <a:tab pos="1117600" algn="l"/>
                          <a:tab pos="1118235" algn="l"/>
                          <a:tab pos="5763895" algn="l"/>
                        </a:tabLst>
                      </a:pPr>
                      <a:r>
                        <a:rPr lang="en-GB" sz="1100" dirty="0">
                          <a:effectLst/>
                          <a:latin typeface="Calibri" panose="020F0502020204030204" pitchFamily="34" charset="0"/>
                          <a:ea typeface="Calibri" panose="020F0502020204030204" pitchFamily="34" charset="0"/>
                          <a:cs typeface="Arial" panose="020B0604020202020204" pitchFamily="34" charset="0"/>
                        </a:rPr>
                        <a:t>“Jewish Slavery in Egypt did not happen”</a:t>
                      </a:r>
                    </a:p>
                    <a:p>
                      <a:pPr marL="1117600" algn="l">
                        <a:spcBef>
                          <a:spcPts val="35"/>
                        </a:spcBef>
                        <a:spcAft>
                          <a:spcPts val="0"/>
                        </a:spcAft>
                      </a:pPr>
                      <a:r>
                        <a:rPr lang="en-GB" sz="1000" dirty="0">
                          <a:effectLst/>
                          <a:latin typeface="Arial" panose="020B0604020202020204" pitchFamily="34" charset="0"/>
                          <a:ea typeface="Arial" panose="020B0604020202020204" pitchFamily="34" charset="0"/>
                        </a:rPr>
                        <a:t>(Discuss showing various points with more than one viewpoint.) (15)</a:t>
                      </a:r>
                      <a:endParaRPr lang="en-GB" sz="1100" dirty="0">
                        <a:effectLst/>
                        <a:latin typeface="Arial" panose="020B0604020202020204" pitchFamily="34" charset="0"/>
                        <a:ea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i="0" u="none" strike="noStrike" noProof="0" dirty="0">
                          <a:effectLst/>
                          <a:highlight>
                            <a:srgbClr val="FFFF00"/>
                          </a:highlight>
                          <a:latin typeface="+mn-lt"/>
                        </a:rPr>
                        <a:t>Key Objectives</a:t>
                      </a:r>
                      <a:r>
                        <a:rPr lang="en-GB" sz="1100" b="0" i="0" u="none" strike="noStrike" noProof="0" dirty="0">
                          <a:effectLst/>
                          <a:highlight>
                            <a:srgbClr val="FFFF00"/>
                          </a:highlight>
                          <a:latin typeface="+mn-lt"/>
                        </a:rPr>
                        <a:t>: </a:t>
                      </a:r>
                      <a:r>
                        <a:rPr lang="en-GB" sz="1100" b="0" i="0" u="none" strike="noStrike" noProof="0" dirty="0">
                          <a:effectLst/>
                          <a:latin typeface="+mn-lt"/>
                        </a:rPr>
                        <a:t> K01,2,3,4 &amp; 5  - 7,8,9</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lnSpc>
                          <a:spcPct val="115000"/>
                        </a:lnSpc>
                      </a:pPr>
                      <a:r>
                        <a:rPr lang="en-GB" sz="1100" b="1" dirty="0">
                          <a:effectLst/>
                          <a:latin typeface="Calibri" panose="020F0502020204030204" pitchFamily="34" charset="0"/>
                          <a:ea typeface="Times New Roman" panose="02020603050405020304" pitchFamily="18" charset="0"/>
                          <a:cs typeface="Arial" panose="020B0604020202020204" pitchFamily="34" charset="0"/>
                        </a:rPr>
                        <a:t>SMSC</a:t>
                      </a:r>
                      <a:r>
                        <a:rPr lang="en-GB" sz="1100" dirty="0">
                          <a:effectLst/>
                          <a:latin typeface="Calibri" panose="020F0502020204030204" pitchFamily="34" charset="0"/>
                          <a:ea typeface="Times New Roman" panose="02020603050405020304" pitchFamily="18" charset="0"/>
                          <a:cs typeface="Arial" panose="020B0604020202020204" pitchFamily="34" charset="0"/>
                        </a:rPr>
                        <a:t> – Importance of fundamental British values and society shown through the impact of persecution both historically and today. What “we” can do today to stop or improve the bad treatment of others.  Demonstrating tolerance to all.</a:t>
                      </a:r>
                    </a:p>
                    <a:p>
                      <a:pPr lvl="0" algn="l">
                        <a:lnSpc>
                          <a:spcPct val="114999"/>
                        </a:lnSpc>
                        <a:buNone/>
                      </a:pPr>
                      <a:endParaRPr lang="en-GB" sz="1100" dirty="0">
                        <a:effectLst/>
                        <a:latin typeface="Calibri"/>
                        <a:ea typeface="Yu Mincho" panose="02020400000000000000" pitchFamily="18" charset="-128"/>
                        <a:cs typeface="Arial"/>
                      </a:endParaRPr>
                    </a:p>
                    <a:p>
                      <a:pPr lvl="0" algn="l">
                        <a:lnSpc>
                          <a:spcPct val="114999"/>
                        </a:lnSpc>
                        <a:buNone/>
                      </a:pPr>
                      <a:endParaRPr lang="en-GB" sz="1100" b="0" i="0" u="none" strike="noStrike" noProof="0" dirty="0">
                        <a:effectLst/>
                        <a:latin typeface="Calibri"/>
                      </a:endParaRPr>
                    </a:p>
                    <a:p>
                      <a:pPr marL="0" marR="0" lvl="0" indent="0" algn="l" defTabSz="685800" rtl="0" eaLnBrk="1" fontAlgn="auto" latinLnBrk="0" hangingPunct="1">
                        <a:lnSpc>
                          <a:spcPct val="114999"/>
                        </a:lnSpc>
                        <a:spcBef>
                          <a:spcPts val="0"/>
                        </a:spcBef>
                        <a:spcAft>
                          <a:spcPts val="0"/>
                        </a:spcAft>
                        <a:buClrTx/>
                        <a:buSzTx/>
                        <a:buFontTx/>
                        <a:buNone/>
                        <a:tabLst/>
                        <a:defRPr/>
                      </a:pPr>
                      <a:r>
                        <a:rPr lang="en-GB" sz="1100" b="1" dirty="0"/>
                        <a:t>Wider Reading </a:t>
                      </a:r>
                    </a:p>
                    <a:p>
                      <a:pPr marL="0" marR="0" lvl="0" indent="0" algn="l" defTabSz="685800" rtl="0" eaLnBrk="1" fontAlgn="auto" latinLnBrk="0" hangingPunct="1">
                        <a:lnSpc>
                          <a:spcPct val="114999"/>
                        </a:lnSpc>
                        <a:spcBef>
                          <a:spcPts val="0"/>
                        </a:spcBef>
                        <a:spcAft>
                          <a:spcPts val="0"/>
                        </a:spcAft>
                        <a:buClrTx/>
                        <a:buSzTx/>
                        <a:buFontTx/>
                        <a:buNone/>
                        <a:tabLst/>
                        <a:defRPr/>
                      </a:pPr>
                      <a:r>
                        <a:rPr lang="en-GB" sz="1100" b="0" dirty="0"/>
                        <a:t>The slave ship:  A Human History by Marcus </a:t>
                      </a:r>
                      <a:r>
                        <a:rPr lang="en-GB" sz="1100" b="0" dirty="0" err="1"/>
                        <a:t>Rediker</a:t>
                      </a:r>
                      <a:r>
                        <a:rPr lang="en-GB" sz="1100" b="0" dirty="0"/>
                        <a:t> </a:t>
                      </a:r>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805982770"/>
              </p:ext>
            </p:extLst>
          </p:nvPr>
        </p:nvGraphicFramePr>
        <p:xfrm>
          <a:off x="5799491" y="611951"/>
          <a:ext cx="6007497" cy="6346162"/>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000" u="sng">
                          <a:solidFill>
                            <a:srgbClr val="0070C0"/>
                          </a:solidFill>
                          <a:effectLst/>
                        </a:rPr>
                        <a:t>Spring 2</a:t>
                      </a:r>
                      <a:endParaRPr lang="en-GB" sz="10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aseline="0">
                          <a:solidFill>
                            <a:srgbClr val="0070C0"/>
                          </a:solidFill>
                          <a:effectLst/>
                          <a:latin typeface="Calibri"/>
                          <a:ea typeface="Calibri" panose="020F0502020204030204" pitchFamily="34" charset="0"/>
                          <a:cs typeface="Times New Roman"/>
                        </a:rPr>
                        <a:t>Year 8</a:t>
                      </a:r>
                      <a:endParaRPr lang="en-GB" sz="10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0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Spring 2 – 6 weeks</a:t>
                      </a:r>
                    </a:p>
                    <a:p>
                      <a:pPr algn="l"/>
                      <a:r>
                        <a:rPr lang="en-GB" sz="1100" b="1" dirty="0">
                          <a:solidFill>
                            <a:srgbClr val="FFFFFF"/>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Definition</a:t>
                      </a:r>
                    </a:p>
                    <a:p>
                      <a:pPr lvl="0" algn="l">
                        <a:buNone/>
                      </a:pP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lvl="0" algn="l">
                        <a:buNone/>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Historical event dates </a:t>
                      </a:r>
                    </a:p>
                    <a:p>
                      <a:pPr lvl="0" algn="l">
                        <a:buNone/>
                      </a:pPr>
                      <a:r>
                        <a:rPr lang="en-GB" sz="1100" b="0" dirty="0">
                          <a:solidFill>
                            <a:schemeClr val="tx1"/>
                          </a:solidFill>
                          <a:effectLst/>
                          <a:latin typeface="+mn-lt"/>
                          <a:ea typeface="Calibri" panose="020F0502020204030204" pitchFamily="34" charset="0"/>
                          <a:cs typeface="Arial"/>
                        </a:rPr>
                        <a:t>List most/least important</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Homework</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Genocide around the world – Research</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Starter sentences</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revision 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CCA964"/>
                    </a:solidFill>
                  </a:tcPr>
                </a:tc>
                <a:tc>
                  <a:txBody>
                    <a:bodyPr/>
                    <a:lstStyle/>
                    <a:p>
                      <a:pPr algn="l"/>
                      <a:r>
                        <a:rPr lang="en-GB" sz="1100" b="1" u="sng" dirty="0">
                          <a:effectLst/>
                          <a:latin typeface="Calibri" panose="020F0502020204030204" pitchFamily="34" charset="0"/>
                          <a:ea typeface="Calibri" panose="020F0502020204030204" pitchFamily="34" charset="0"/>
                          <a:cs typeface="Arial" panose="020B0604020202020204" pitchFamily="34" charset="0"/>
                        </a:rPr>
                        <a:t>Unit 4: Persecution</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To understand what Genocide means around the world and those that have forgiven and used their religion as a way to move forward in society.</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Enrichment/life and work skills: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Research skills</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Public speaking </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Inquiry skills </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CEIAG – </a:t>
                      </a:r>
                      <a:r>
                        <a:rPr lang="en-GB" sz="1100" dirty="0">
                          <a:effectLst/>
                          <a:latin typeface="Calibri" panose="020F0502020204030204" pitchFamily="34" charset="0"/>
                          <a:ea typeface="Calibri" panose="020F0502020204030204" pitchFamily="34" charset="0"/>
                          <a:cs typeface="Arial" panose="020B0604020202020204" pitchFamily="34" charset="0"/>
                        </a:rPr>
                        <a:t>Human rights issues and UN protocol, laws in the world and how different communities deal with these broken laws.</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Human Rights – Persecution</a:t>
                      </a:r>
                    </a:p>
                    <a:p>
                      <a:pPr algn="l">
                        <a:lnSpc>
                          <a:spcPct val="107000"/>
                        </a:lnSpc>
                        <a:spcAft>
                          <a:spcPts val="800"/>
                        </a:spcAft>
                        <a:tabLst>
                          <a:tab pos="1117600" algn="l"/>
                          <a:tab pos="1118235" algn="l"/>
                          <a:tab pos="5763895" algn="l"/>
                        </a:tabLst>
                      </a:pPr>
                      <a:r>
                        <a:rPr lang="en-GB" sz="1100" dirty="0">
                          <a:effectLst/>
                          <a:latin typeface="Calibri" panose="020F0502020204030204" pitchFamily="34" charset="0"/>
                          <a:ea typeface="Calibri" panose="020F0502020204030204" pitchFamily="34" charset="0"/>
                          <a:cs typeface="Arial" panose="020B0604020202020204" pitchFamily="34" charset="0"/>
                        </a:rPr>
                        <a:t>“Persecution has not changed in over 3000 years”</a:t>
                      </a:r>
                    </a:p>
                    <a:p>
                      <a:pPr marL="1117600" algn="l">
                        <a:spcBef>
                          <a:spcPts val="35"/>
                        </a:spcBef>
                        <a:spcAft>
                          <a:spcPts val="0"/>
                        </a:spcAft>
                      </a:pPr>
                      <a:r>
                        <a:rPr lang="en-GB" sz="1000" dirty="0">
                          <a:effectLst/>
                          <a:latin typeface="Arial" panose="020B0604020202020204" pitchFamily="34" charset="0"/>
                          <a:ea typeface="Arial" panose="020B0604020202020204" pitchFamily="34" charset="0"/>
                        </a:rPr>
                        <a:t>(Discuss showing various points with more than one view point.)  (15)</a:t>
                      </a:r>
                      <a:endParaRPr lang="en-GB" sz="1100" dirty="0">
                        <a:effectLst/>
                        <a:latin typeface="Arial" panose="020B0604020202020204" pitchFamily="34" charset="0"/>
                        <a:ea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Wingdings" panose="05000000000000000000" pitchFamily="2" charset="2"/>
                        <a:buChar char=""/>
                      </a:pPr>
                      <a:r>
                        <a:rPr lang="en-GB" sz="1100" i="1" dirty="0">
                          <a:solidFill>
                            <a:srgbClr val="000000"/>
                          </a:solidFill>
                          <a:effectLst/>
                          <a:highlight>
                            <a:srgbClr val="FFFF00"/>
                          </a:highlight>
                          <a:latin typeface="Calibri" panose="020F0502020204030204" pitchFamily="34" charset="0"/>
                          <a:ea typeface="Calibri" panose="020F0502020204030204" pitchFamily="34" charset="0"/>
                          <a:cs typeface="Calibri" panose="020F0502020204030204" pitchFamily="34" charset="0"/>
                        </a:rPr>
                        <a:t>Peer marked</a:t>
                      </a:r>
                    </a:p>
                    <a:p>
                      <a:pPr marL="0" lvl="0" indent="0" algn="l">
                        <a:buFont typeface="Wingdings" panose="05000000000000000000" pitchFamily="2" charset="2"/>
                        <a:buNone/>
                      </a:pPr>
                      <a:endParaRPr lang="en-GB" sz="1100" i="1" dirty="0">
                        <a:solidFill>
                          <a:srgbClr val="000000"/>
                        </a:solidFill>
                        <a:effectLst/>
                        <a:highlight>
                          <a:srgbClr val="FFFF00"/>
                        </a:highlight>
                        <a:latin typeface="Calibri" panose="020F0502020204030204" pitchFamily="34" charset="0"/>
                        <a:ea typeface="Calibri" panose="020F0502020204030204" pitchFamily="34" charset="0"/>
                        <a:cs typeface="Calibri" panose="020F0502020204030204" pitchFamily="34" charset="0"/>
                      </a:endParaRPr>
                    </a:p>
                    <a:p>
                      <a:pPr marL="0" marR="0" lvl="0" indent="0" algn="l" defTabSz="6858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1" i="0" u="none" strike="noStrike" noProof="0" dirty="0">
                          <a:effectLst/>
                          <a:highlight>
                            <a:srgbClr val="FFFF00"/>
                          </a:highlight>
                          <a:latin typeface="+mn-lt"/>
                        </a:rPr>
                        <a:t>Key Objectives</a:t>
                      </a:r>
                      <a:r>
                        <a:rPr lang="en-GB" sz="1100" b="0" i="0" u="none" strike="noStrike" noProof="0" dirty="0">
                          <a:effectLst/>
                          <a:highlight>
                            <a:srgbClr val="FFFF00"/>
                          </a:highlight>
                          <a:latin typeface="+mn-lt"/>
                        </a:rPr>
                        <a:t>: </a:t>
                      </a:r>
                      <a:r>
                        <a:rPr lang="en-GB" sz="1100" b="0" i="0" u="none" strike="noStrike" noProof="0" dirty="0">
                          <a:effectLst/>
                          <a:latin typeface="+mn-lt"/>
                        </a:rPr>
                        <a:t> K01,2,3,4 &amp; 5  - 7,8,9</a:t>
                      </a:r>
                    </a:p>
                    <a:p>
                      <a:pPr marL="0" lvl="0" indent="0" algn="l">
                        <a:buFont typeface="Wingdings" panose="05000000000000000000" pitchFamily="2" charset="2"/>
                        <a:buNone/>
                      </a:pPr>
                      <a:endParaRPr lang="en-GB" sz="1100" i="1" dirty="0">
                        <a:solidFill>
                          <a:srgbClr val="000000"/>
                        </a:solidFill>
                        <a:effectLst/>
                        <a:highlight>
                          <a:srgbClr val="FFFF00"/>
                        </a:highlight>
                        <a:latin typeface="Calibri" panose="020F0502020204030204" pitchFamily="34" charset="0"/>
                        <a:ea typeface="Calibri" panose="020F0502020204030204" pitchFamily="34" charset="0"/>
                        <a:cs typeface="Calibri" panose="020F0502020204030204" pitchFamily="34" charset="0"/>
                      </a:endParaRPr>
                    </a:p>
                    <a:p>
                      <a:pPr marL="0" lvl="0" indent="0" algn="l">
                        <a:buFont typeface="Wingdings" panose="05000000000000000000" pitchFamily="2" charset="2"/>
                        <a:buNone/>
                      </a:pPr>
                      <a:r>
                        <a:rPr lang="en-GB" sz="1100" b="1" dirty="0">
                          <a:effectLst/>
                          <a:latin typeface="Calibri" panose="020F0502020204030204" pitchFamily="34" charset="0"/>
                          <a:ea typeface="Times New Roman" panose="02020603050405020304" pitchFamily="18" charset="0"/>
                          <a:cs typeface="Arial" panose="020B0604020202020204" pitchFamily="34" charset="0"/>
                        </a:rPr>
                        <a:t>SMSC</a:t>
                      </a:r>
                      <a:r>
                        <a:rPr lang="en-GB" sz="1100" dirty="0">
                          <a:effectLst/>
                          <a:latin typeface="Calibri" panose="020F0502020204030204" pitchFamily="34" charset="0"/>
                          <a:ea typeface="Times New Roman" panose="02020603050405020304" pitchFamily="18" charset="0"/>
                          <a:cs typeface="Arial" panose="020B0604020202020204" pitchFamily="34" charset="0"/>
                        </a:rPr>
                        <a:t> – Importance of fundamental British values and society shown through the impact of genocide and what religion has to offer of a solution of such historical monstrosities. </a:t>
                      </a:r>
                    </a:p>
                    <a:p>
                      <a:pPr marL="0" lvl="0" indent="0" algn="l">
                        <a:buFont typeface="Wingdings" panose="05000000000000000000" pitchFamily="2" charset="2"/>
                        <a:buNone/>
                      </a:pPr>
                      <a:endParaRPr lang="en-GB" sz="1100" dirty="0">
                        <a:effectLst/>
                        <a:latin typeface="Times New Roman"/>
                        <a:ea typeface="Calibri" panose="020F0502020204030204" pitchFamily="34" charset="0"/>
                        <a:cs typeface="Arial"/>
                      </a:endParaRPr>
                    </a:p>
                    <a:p>
                      <a:pPr marL="0" lvl="0" indent="0" algn="l">
                        <a:buNone/>
                      </a:pPr>
                      <a:endParaRPr lang="en-GB" sz="11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400" b="0" dirty="0"/>
                        <a:t>‘</a:t>
                      </a:r>
                      <a:r>
                        <a:rPr lang="en-GB" sz="1100" b="0" dirty="0"/>
                        <a:t>A people betrayed by Linda Melvern </a:t>
                      </a:r>
                    </a:p>
                    <a:p>
                      <a:pPr marL="0" lvl="0" indent="0" algn="l">
                        <a:buNone/>
                      </a:pPr>
                      <a:endParaRPr lang="en-GB" dirty="0"/>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panose="020B0502020202020204" pitchFamily="34" charset="0"/>
              </a:rPr>
              <a:t>YEAR 8 CURRICULUM MAP</a:t>
            </a:r>
          </a:p>
        </p:txBody>
      </p:sp>
    </p:spTree>
    <p:extLst>
      <p:ext uri="{BB962C8B-B14F-4D97-AF65-F5344CB8AC3E}">
        <p14:creationId xmlns:p14="http://schemas.microsoft.com/office/powerpoint/2010/main" val="1429063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3958247249"/>
              </p:ext>
            </p:extLst>
          </p:nvPr>
        </p:nvGraphicFramePr>
        <p:xfrm>
          <a:off x="258038" y="611951"/>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100" u="sng">
                          <a:solidFill>
                            <a:srgbClr val="0070C0"/>
                          </a:solidFill>
                          <a:effectLst/>
                        </a:rPr>
                        <a:t>Summer 1</a:t>
                      </a:r>
                      <a:endParaRPr lang="en-GB" sz="11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baseline="0">
                          <a:solidFill>
                            <a:srgbClr val="0070C0"/>
                          </a:solidFill>
                          <a:effectLst/>
                          <a:latin typeface="Calibri"/>
                          <a:ea typeface="Calibri" panose="020F0502020204030204" pitchFamily="34" charset="0"/>
                          <a:cs typeface="Times New Roman"/>
                        </a:rPr>
                        <a:t>Year 8</a:t>
                      </a:r>
                      <a:endParaRPr lang="en-GB" sz="11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1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Summer 1 – 5 weeks </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a:t>
                      </a:r>
                    </a:p>
                    <a:p>
                      <a:pPr lvl="0" algn="l">
                        <a:buNone/>
                      </a:pP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Historical event dates </a:t>
                      </a:r>
                      <a:r>
                        <a:rPr lang="en-GB" sz="1100" b="0" dirty="0">
                          <a:solidFill>
                            <a:schemeClr val="tx1"/>
                          </a:solidFill>
                          <a:effectLst/>
                          <a:latin typeface="+mn-lt"/>
                          <a:ea typeface="Calibri" panose="020F0502020204030204" pitchFamily="34" charset="0"/>
                          <a:cs typeface="Arial"/>
                        </a:rPr>
                        <a:t>List most/least important</a:t>
                      </a:r>
                    </a:p>
                    <a:p>
                      <a:pPr lvl="0" algn="l">
                        <a:buNone/>
                      </a:pP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Homework</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Research on poverty, wealth and charity</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Charity information gathering task.</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Starter sentences</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revision 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txBody>
                  <a:tcPr marL="114300" marR="114300" marT="0" marB="0">
                    <a:solidFill>
                      <a:srgbClr val="CCA964"/>
                    </a:solidFill>
                  </a:tcPr>
                </a:tc>
                <a:tc>
                  <a:txBody>
                    <a:bodyPr/>
                    <a:lstStyle/>
                    <a:p>
                      <a:pPr algn="l"/>
                      <a:r>
                        <a:rPr lang="en-GB" sz="1100" b="1" u="sng" dirty="0">
                          <a:solidFill>
                            <a:srgbClr val="000000"/>
                          </a:solidFill>
                          <a:effectLst/>
                          <a:latin typeface="Calibri" panose="020F0502020204030204" pitchFamily="34" charset="0"/>
                          <a:ea typeface="Calibri" panose="020F0502020204030204" pitchFamily="34" charset="0"/>
                          <a:cs typeface="Arial" panose="020B0604020202020204" pitchFamily="34" charset="0"/>
                        </a:rPr>
                        <a:t>Unit 5: Special Places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457200"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To understand, compare and analyse different places of worship, showing how respect is shown throughout holy buildings. Focus on the Church, Mosque and Gurdwara.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Enrichment/life and work skills: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Research skills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Arial" panose="020B0604020202020204" pitchFamily="34" charset="0"/>
                        <a:buChar char="•"/>
                        <a:tabLst>
                          <a:tab pos="457200" algn="l"/>
                        </a:tabLs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Public speaking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Arial" panose="020B0604020202020204" pitchFamily="34" charset="0"/>
                        <a:buChar char="•"/>
                        <a:tabLst>
                          <a:tab pos="457200" algn="l"/>
                        </a:tabLs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Inquiry skills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Summative assessment at end of unit focusing on specific knowledge learnt, evaluation based question and comparative exam style questions.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Shorter formative assessment throughout.</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i="0" u="none" strike="noStrike" noProof="0" dirty="0">
                          <a:effectLst/>
                          <a:highlight>
                            <a:srgbClr val="FFFF00"/>
                          </a:highlight>
                          <a:latin typeface="+mn-lt"/>
                        </a:rPr>
                        <a:t>Key Objectives</a:t>
                      </a:r>
                      <a:r>
                        <a:rPr lang="en-GB" sz="1100" b="0" i="0" u="none" strike="noStrike" noProof="0" dirty="0">
                          <a:effectLst/>
                          <a:highlight>
                            <a:srgbClr val="FFFF00"/>
                          </a:highlight>
                          <a:latin typeface="+mn-lt"/>
                        </a:rPr>
                        <a:t>: </a:t>
                      </a:r>
                      <a:r>
                        <a:rPr lang="en-GB" sz="1100" b="0" i="0" u="none" strike="noStrike" noProof="0" dirty="0">
                          <a:effectLst/>
                          <a:latin typeface="+mn-lt"/>
                        </a:rPr>
                        <a:t> K01,2,3,4 &amp; 5  - 7,8,9</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200" b="1" dirty="0">
                          <a:solidFill>
                            <a:srgbClr val="000000"/>
                          </a:solidFill>
                          <a:effectLst/>
                          <a:latin typeface="Calibri"/>
                          <a:ea typeface="Calibri" panose="020F0502020204030204" pitchFamily="34" charset="0"/>
                          <a:cs typeface="Calibri"/>
                        </a:rPr>
                        <a:t>SMSC –</a:t>
                      </a:r>
                      <a:r>
                        <a:rPr lang="en-GB" sz="1200" dirty="0">
                          <a:solidFill>
                            <a:srgbClr val="000000"/>
                          </a:solidFill>
                          <a:effectLst/>
                          <a:latin typeface="Calibri"/>
                          <a:ea typeface="Calibri" panose="020F0502020204030204" pitchFamily="34" charset="0"/>
                          <a:cs typeface="Calibri"/>
                        </a:rPr>
                        <a:t> British values and what the British landscape looks like with multicultural and religious influences. Empathy </a:t>
                      </a:r>
                    </a:p>
                    <a:p>
                      <a:pPr lvl="0" algn="l">
                        <a:buNone/>
                      </a:pPr>
                      <a:endParaRPr lang="en-GB" sz="1200" dirty="0">
                        <a:solidFill>
                          <a:srgbClr val="000000"/>
                        </a:solidFill>
                        <a:effectLst/>
                        <a:latin typeface="Calibri"/>
                        <a:ea typeface="Calibri" panose="020F0502020204030204" pitchFamily="34" charset="0"/>
                        <a:cs typeface="Calibri"/>
                      </a:endParaRPr>
                    </a:p>
                    <a:p>
                      <a:pPr lvl="0" algn="l">
                        <a:buNone/>
                      </a:pPr>
                      <a:endParaRPr lang="en-GB" sz="1200" dirty="0">
                        <a:solidFill>
                          <a:srgbClr val="000000"/>
                        </a:solidFill>
                        <a:effectLst/>
                        <a:latin typeface="Calibri"/>
                        <a:ea typeface="Calibri" panose="020F0502020204030204" pitchFamily="34" charset="0"/>
                        <a:cs typeface="Calibri"/>
                      </a:endParaRPr>
                    </a:p>
                    <a:p>
                      <a:pPr lvl="0" algn="l">
                        <a:buNone/>
                      </a:pPr>
                      <a:endParaRPr lang="en-GB" sz="12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dirty="0"/>
                        <a:t>Inside Mosques by Mark W Houston </a:t>
                      </a:r>
                    </a:p>
                    <a:p>
                      <a:pPr lvl="0" algn="l">
                        <a:buNone/>
                      </a:pPr>
                      <a:r>
                        <a:rPr lang="en-GB" sz="1100" dirty="0"/>
                        <a:t>The Sikh Gurdwara:  Its meaning and purpose by </a:t>
                      </a:r>
                      <a:r>
                        <a:rPr lang="en-GB" sz="1100" dirty="0" err="1"/>
                        <a:t>Pashaura</a:t>
                      </a:r>
                      <a:r>
                        <a:rPr lang="en-GB" sz="1100" dirty="0"/>
                        <a:t> </a:t>
                      </a:r>
                    </a:p>
                  </a:txBody>
                  <a:tcPr marL="68580" marR="6858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679361479"/>
              </p:ext>
            </p:extLst>
          </p:nvPr>
        </p:nvGraphicFramePr>
        <p:xfrm>
          <a:off x="5799491" y="611951"/>
          <a:ext cx="6007497" cy="6514754"/>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000" u="sng">
                          <a:solidFill>
                            <a:srgbClr val="0070C0"/>
                          </a:solidFill>
                          <a:effectLst/>
                        </a:rPr>
                        <a:t>Summer 2</a:t>
                      </a:r>
                      <a:endParaRPr lang="en-GB" sz="10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aseline="0">
                          <a:solidFill>
                            <a:srgbClr val="0070C0"/>
                          </a:solidFill>
                          <a:effectLst/>
                          <a:latin typeface="Calibri"/>
                          <a:ea typeface="Calibri" panose="020F0502020204030204" pitchFamily="34" charset="0"/>
                          <a:cs typeface="Times New Roman"/>
                        </a:rPr>
                        <a:t>Year 8</a:t>
                      </a:r>
                      <a:endParaRPr lang="en-GB" sz="10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0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Summer 2 – 7 weeks</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Definition</a:t>
                      </a:r>
                    </a:p>
                    <a:p>
                      <a:pPr marL="0" lvl="0" indent="0" algn="l">
                        <a:buFont typeface="Symbol" panose="05050102010706020507" pitchFamily="18" charset="2"/>
                        <a:buNone/>
                      </a:pP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lvl="0" algn="l">
                        <a:buNone/>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Historical event dates </a:t>
                      </a:r>
                    </a:p>
                    <a:p>
                      <a:pPr lvl="0" algn="l">
                        <a:buNone/>
                      </a:pPr>
                      <a:r>
                        <a:rPr lang="en-GB" sz="1100" b="0" dirty="0">
                          <a:solidFill>
                            <a:schemeClr val="tx1"/>
                          </a:solidFill>
                          <a:effectLst/>
                          <a:latin typeface="+mn-lt"/>
                          <a:ea typeface="Calibri" panose="020F0502020204030204" pitchFamily="34" charset="0"/>
                          <a:cs typeface="Arial"/>
                        </a:rPr>
                        <a:t>List most/least important</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Homework</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conduct a research on existing cities around the world to identify successful features/potential problems.</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Starter sentences</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revision 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p>
                      <a:pPr algn="l"/>
                      <a:r>
                        <a:rPr lang="en-GB" sz="1100" b="1" dirty="0">
                          <a:solidFill>
                            <a:srgbClr val="FFFFFF"/>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FFFFFF"/>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FFFFFF"/>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CCA964"/>
                    </a:solidFill>
                  </a:tcPr>
                </a:tc>
                <a:tc>
                  <a:txBody>
                    <a:bodyPr/>
                    <a:lstStyle/>
                    <a:p>
                      <a:pPr algn="l"/>
                      <a:r>
                        <a:rPr lang="en-GB" sz="1100" b="1" u="sng" dirty="0">
                          <a:effectLst/>
                          <a:latin typeface="Calibri" panose="020F0502020204030204" pitchFamily="34" charset="0"/>
                          <a:ea typeface="Calibri" panose="020F0502020204030204" pitchFamily="34" charset="0"/>
                          <a:cs typeface="Arial" panose="020B0604020202020204" pitchFamily="34" charset="0"/>
                        </a:rPr>
                        <a:t>Unit 6: Build a City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To review understanding of year 7 and 8 key topics through a creative project understanding the needs of those living in the UK – for example holy buildings, quality affordable housing, work and retail etc. </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Enrichment/life and work skills: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Videos </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Research skills</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Mental health and mind-set</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Public speaking </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Inquiry skills </a:t>
                      </a:r>
                    </a:p>
                    <a:p>
                      <a:pPr marL="457200"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CEIAG – </a:t>
                      </a:r>
                      <a:r>
                        <a:rPr lang="en-GB" sz="1100" dirty="0">
                          <a:effectLst/>
                          <a:latin typeface="Calibri" panose="020F0502020204030204" pitchFamily="34" charset="0"/>
                          <a:ea typeface="Calibri" panose="020F0502020204030204" pitchFamily="34" charset="0"/>
                          <a:cs typeface="Arial" panose="020B0604020202020204" pitchFamily="34" charset="0"/>
                        </a:rPr>
                        <a:t>The workings of society and organisation of people and money.</a:t>
                      </a: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Summative presentation style assessment at end of project.</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Summative end of year test during Year 8 assessment week (review of learning from year 7 and 8)</a:t>
                      </a:r>
                    </a:p>
                    <a:p>
                      <a:pPr lvl="0" algn="l">
                        <a:buNone/>
                      </a:pPr>
                      <a:endParaRPr lang="en-GB" sz="1100" dirty="0">
                        <a:effectLst/>
                        <a:latin typeface="Calibri"/>
                        <a:ea typeface="Calibri" panose="020F0502020204030204" pitchFamily="34" charset="0"/>
                        <a:cs typeface="Arial"/>
                      </a:endParaRPr>
                    </a:p>
                    <a:p>
                      <a:pPr lvl="0" algn="l">
                        <a:buNone/>
                      </a:pPr>
                      <a:endParaRPr lang="en-GB" sz="1100" dirty="0">
                        <a:effectLst/>
                        <a:latin typeface="Calibri"/>
                        <a:ea typeface="Calibri" panose="020F0502020204030204" pitchFamily="34" charset="0"/>
                        <a:cs typeface="Arial"/>
                      </a:endParaRPr>
                    </a:p>
                    <a:p>
                      <a:pPr lvl="0" algn="l">
                        <a:buNone/>
                      </a:pPr>
                      <a:r>
                        <a:rPr lang="en-GB" sz="1100" b="1" i="0" u="none" strike="noStrike" noProof="0" dirty="0">
                          <a:effectLst/>
                          <a:highlight>
                            <a:srgbClr val="FFFF00"/>
                          </a:highlight>
                          <a:latin typeface="Calibri"/>
                        </a:rPr>
                        <a:t>Key Objectives</a:t>
                      </a:r>
                      <a:r>
                        <a:rPr lang="en-GB" sz="1100" b="0" i="0" u="none" strike="noStrike" noProof="0" dirty="0">
                          <a:effectLst/>
                          <a:highlight>
                            <a:srgbClr val="FFFF00"/>
                          </a:highlight>
                          <a:latin typeface="Calibri"/>
                        </a:rPr>
                        <a:t>: </a:t>
                      </a:r>
                      <a:r>
                        <a:rPr lang="en-GB" sz="1100" b="0" i="0" u="none" strike="noStrike" noProof="0" dirty="0">
                          <a:effectLst/>
                          <a:latin typeface="Calibri"/>
                        </a:rPr>
                        <a:t> K01,2,3,4 &amp; 5  - 7,8,9</a:t>
                      </a:r>
                    </a:p>
                    <a:p>
                      <a:pPr lvl="0" algn="l">
                        <a:buNone/>
                      </a:pPr>
                      <a:endParaRPr lang="en-GB" sz="11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dirty="0"/>
                        <a:t>Ecocities: rebuilding cities in balance with nature by Richard Register </a:t>
                      </a:r>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panose="020B0502020202020204" pitchFamily="34" charset="0"/>
              </a:rPr>
              <a:t>YEAR 8 CURRICULUM MAP</a:t>
            </a:r>
          </a:p>
        </p:txBody>
      </p:sp>
    </p:spTree>
    <p:extLst>
      <p:ext uri="{BB962C8B-B14F-4D97-AF65-F5344CB8AC3E}">
        <p14:creationId xmlns:p14="http://schemas.microsoft.com/office/powerpoint/2010/main" val="3215763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1291951377"/>
              </p:ext>
            </p:extLst>
          </p:nvPr>
        </p:nvGraphicFramePr>
        <p:xfrm>
          <a:off x="258038" y="611951"/>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endParaRPr lang="en-GB" sz="1200" u="sng">
                        <a:solidFill>
                          <a:srgbClr val="0070C0"/>
                        </a:solidFill>
                        <a:effectLst/>
                      </a:endParaRPr>
                    </a:p>
                    <a:p>
                      <a:pPr algn="ctr">
                        <a:lnSpc>
                          <a:spcPct val="115000"/>
                        </a:lnSpc>
                        <a:spcAft>
                          <a:spcPts val="0"/>
                        </a:spcAft>
                      </a:pPr>
                      <a:r>
                        <a:rPr lang="en-GB" sz="1200" baseline="0">
                          <a:solidFill>
                            <a:srgbClr val="0070C0"/>
                          </a:solidFill>
                          <a:effectLst/>
                          <a:latin typeface="Calibri"/>
                          <a:ea typeface="Calibri" panose="020F0502020204030204" pitchFamily="34" charset="0"/>
                          <a:cs typeface="Times New Roman"/>
                        </a:rPr>
                        <a:t>Year 8</a:t>
                      </a:r>
                      <a:endParaRPr lang="en-GB" sz="1200">
                        <a:solidFill>
                          <a:srgbClr val="0070C0"/>
                        </a:solidFill>
                        <a:effectLst/>
                        <a:latin typeface="Calibri"/>
                        <a:ea typeface="Calibri" panose="020F0502020204030204" pitchFamily="34" charset="0"/>
                        <a:cs typeface="Times New Roman"/>
                      </a:endParaRPr>
                    </a:p>
                    <a:p>
                      <a:pPr marL="0" marR="0" indent="0" algn="ctr" rtl="0" eaLnBrk="1" fontAlgn="auto" latinLnBrk="0" hangingPunct="1">
                        <a:lnSpc>
                          <a:spcPct val="115000"/>
                        </a:lnSpc>
                        <a:spcBef>
                          <a:spcPts val="0"/>
                        </a:spcBef>
                        <a:spcAft>
                          <a:spcPts val="0"/>
                        </a:spcAft>
                        <a:buClrTx/>
                        <a:buSzTx/>
                        <a:buFontTx/>
                        <a:buNone/>
                      </a:pPr>
                      <a:r>
                        <a:rPr lang="en-GB" sz="1100">
                          <a:solidFill>
                            <a:srgbClr val="0070C0"/>
                          </a:solidFill>
                          <a:effectLst/>
                          <a:latin typeface="Calibri"/>
                          <a:ea typeface="Calibri" panose="020F0502020204030204" pitchFamily="34" charset="0"/>
                          <a:cs typeface="Times New Roman"/>
                        </a:rPr>
                        <a:t>KEY OBJECTVES – PATHWAY A </a:t>
                      </a:r>
                      <a:endParaRPr lang="en-GB" sz="1100">
                        <a:solidFill>
                          <a:srgbClr val="0070C0"/>
                        </a:solidFill>
                        <a:effectLst/>
                        <a:latin typeface="Calibri"/>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endParaRPr lang="en-GB" sz="1100" b="1">
                        <a:solidFill>
                          <a:schemeClr val="tx1"/>
                        </a:solidFill>
                        <a:effectLst/>
                        <a:latin typeface="Calibri"/>
                        <a:ea typeface="Calibri" panose="020F0502020204030204" pitchFamily="34" charset="0"/>
                        <a:cs typeface="Arial"/>
                      </a:endParaRPr>
                    </a:p>
                  </a:txBody>
                  <a:tcPr marL="114300" marR="114300" marT="0" marB="0">
                    <a:solidFill>
                      <a:srgbClr val="CCA964"/>
                    </a:solidFill>
                  </a:tcPr>
                </a:tc>
                <a:tc>
                  <a:txBody>
                    <a:bodyPr/>
                    <a:lstStyle/>
                    <a:p>
                      <a:pPr algn="l"/>
                      <a:endParaRPr lang="en-GB" sz="1100" b="1" u="sng">
                        <a:solidFill>
                          <a:srgbClr val="000000"/>
                        </a:solidFill>
                        <a:effectLst/>
                        <a:latin typeface="Calibri"/>
                        <a:ea typeface="Calibri" panose="020F0502020204030204" pitchFamily="34" charset="0"/>
                        <a:cs typeface="Arial"/>
                      </a:endParaRPr>
                    </a:p>
                  </a:txBody>
                  <a:tcPr marL="68580" marR="6858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477666613"/>
              </p:ext>
            </p:extLst>
          </p:nvPr>
        </p:nvGraphicFramePr>
        <p:xfrm>
          <a:off x="5799491" y="611951"/>
          <a:ext cx="6007497" cy="6255654"/>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endParaRPr lang="en-GB" sz="1200" u="sng">
                        <a:solidFill>
                          <a:srgbClr val="0070C0"/>
                        </a:solidFill>
                        <a:effectLst/>
                      </a:endParaRPr>
                    </a:p>
                    <a:p>
                      <a:pPr algn="ctr">
                        <a:lnSpc>
                          <a:spcPct val="115000"/>
                        </a:lnSpc>
                        <a:spcAft>
                          <a:spcPts val="0"/>
                        </a:spcAft>
                      </a:pPr>
                      <a:r>
                        <a:rPr lang="en-GB" sz="1200" baseline="0">
                          <a:solidFill>
                            <a:srgbClr val="0070C0"/>
                          </a:solidFill>
                          <a:effectLst/>
                          <a:latin typeface="Calibri"/>
                          <a:ea typeface="Calibri" panose="020F0502020204030204" pitchFamily="34" charset="0"/>
                          <a:cs typeface="Times New Roman"/>
                        </a:rPr>
                        <a:t>Year 8</a:t>
                      </a:r>
                      <a:endParaRPr lang="en-GB" sz="1200">
                        <a:solidFill>
                          <a:srgbClr val="0070C0"/>
                        </a:solidFill>
                        <a:effectLst/>
                        <a:latin typeface="Calibri"/>
                        <a:ea typeface="Calibri" panose="020F0502020204030204" pitchFamily="34" charset="0"/>
                        <a:cs typeface="Times New Roman"/>
                      </a:endParaRPr>
                    </a:p>
                    <a:p>
                      <a:pPr marL="0" marR="0" indent="0" algn="ctr" rtl="0" eaLnBrk="1" fontAlgn="auto" latinLnBrk="0" hangingPunct="1">
                        <a:lnSpc>
                          <a:spcPct val="115000"/>
                        </a:lnSpc>
                        <a:spcBef>
                          <a:spcPts val="0"/>
                        </a:spcBef>
                        <a:spcAft>
                          <a:spcPts val="0"/>
                        </a:spcAft>
                        <a:buClrTx/>
                        <a:buSzTx/>
                        <a:buFontTx/>
                        <a:buNone/>
                      </a:pPr>
                      <a:r>
                        <a:rPr lang="en-GB" sz="1000">
                          <a:solidFill>
                            <a:srgbClr val="0070C0"/>
                          </a:solidFill>
                          <a:effectLst/>
                          <a:latin typeface="Calibri"/>
                          <a:ea typeface="Calibri" panose="020F0502020204030204" pitchFamily="34" charset="0"/>
                          <a:cs typeface="Times New Roman"/>
                        </a:rPr>
                        <a:t>KEY OBJECTIVES – PATHWAY B</a:t>
                      </a:r>
                      <a:endParaRPr lang="en-GB" sz="1000">
                        <a:solidFill>
                          <a:srgbClr val="0070C0"/>
                        </a:solidFill>
                        <a:effectLst/>
                        <a:latin typeface="Calibri"/>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endParaRPr lang="en-GB" sz="1100" b="1">
                        <a:solidFill>
                          <a:schemeClr val="tx1"/>
                        </a:solidFill>
                        <a:effectLst/>
                        <a:latin typeface="Calibri"/>
                        <a:ea typeface="Calibri" panose="020F0502020204030204" pitchFamily="34" charset="0"/>
                        <a:cs typeface="Arial"/>
                      </a:endParaRPr>
                    </a:p>
                    <a:p>
                      <a:pPr algn="l"/>
                      <a:endParaRPr lang="en-GB" sz="110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CCA964"/>
                    </a:solidFill>
                  </a:tcPr>
                </a:tc>
                <a:tc>
                  <a:txBody>
                    <a:bodyPr/>
                    <a:lstStyle/>
                    <a:p>
                      <a:pPr algn="l"/>
                      <a:r>
                        <a:rPr lang="en-GB" sz="1100">
                          <a:solidFill>
                            <a:srgbClr val="000000"/>
                          </a:solidFill>
                          <a:effectLst/>
                          <a:latin typeface="Calibri"/>
                          <a:ea typeface="Calibri" panose="020F0502020204030204" pitchFamily="34" charset="0"/>
                          <a:cs typeface="Arial"/>
                        </a:rPr>
                        <a:t>)</a:t>
                      </a:r>
                      <a:endParaRPr lang="en-GB" sz="1100">
                        <a:effectLst/>
                        <a:latin typeface="Calibri"/>
                        <a:ea typeface="Calibri" panose="020F0502020204030204" pitchFamily="34" charset="0"/>
                        <a:cs typeface="Arial"/>
                      </a:endParaRPr>
                    </a:p>
                  </a:txBody>
                  <a:tcPr marL="68580" marR="6858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a:rPr>
              <a:t>YEAR 8 CURRICULUM MAP</a:t>
            </a:r>
          </a:p>
        </p:txBody>
      </p:sp>
      <p:pic>
        <p:nvPicPr>
          <p:cNvPr id="2" name="Picture 2" descr="Text&#10;&#10;Description automatically generated">
            <a:extLst>
              <a:ext uri="{FF2B5EF4-FFF2-40B4-BE49-F238E27FC236}">
                <a16:creationId xmlns:a16="http://schemas.microsoft.com/office/drawing/2014/main" id="{F88B805F-88FB-6ABE-A568-E1768EA76237}"/>
              </a:ext>
            </a:extLst>
          </p:cNvPr>
          <p:cNvPicPr>
            <a:picLocks noChangeAspect="1"/>
          </p:cNvPicPr>
          <p:nvPr/>
        </p:nvPicPr>
        <p:blipFill>
          <a:blip r:embed="rId4"/>
          <a:stretch>
            <a:fillRect/>
          </a:stretch>
        </p:blipFill>
        <p:spPr>
          <a:xfrm>
            <a:off x="7973226" y="1416957"/>
            <a:ext cx="3185188" cy="5321299"/>
          </a:xfrm>
          <a:prstGeom prst="rect">
            <a:avLst/>
          </a:prstGeom>
        </p:spPr>
      </p:pic>
      <p:pic>
        <p:nvPicPr>
          <p:cNvPr id="3" name="Picture 3" descr="A picture containing graphical user interface&#10;&#10;Description automatically generated">
            <a:extLst>
              <a:ext uri="{FF2B5EF4-FFF2-40B4-BE49-F238E27FC236}">
                <a16:creationId xmlns:a16="http://schemas.microsoft.com/office/drawing/2014/main" id="{69E52818-5C19-5917-C033-3854FE1ED4D7}"/>
              </a:ext>
            </a:extLst>
          </p:cNvPr>
          <p:cNvPicPr>
            <a:picLocks noChangeAspect="1"/>
          </p:cNvPicPr>
          <p:nvPr/>
        </p:nvPicPr>
        <p:blipFill>
          <a:blip r:embed="rId5"/>
          <a:stretch>
            <a:fillRect/>
          </a:stretch>
        </p:blipFill>
        <p:spPr>
          <a:xfrm>
            <a:off x="2134196" y="1362527"/>
            <a:ext cx="3142964" cy="5439229"/>
          </a:xfrm>
          <a:prstGeom prst="rect">
            <a:avLst/>
          </a:prstGeom>
        </p:spPr>
      </p:pic>
    </p:spTree>
    <p:extLst>
      <p:ext uri="{BB962C8B-B14F-4D97-AF65-F5344CB8AC3E}">
        <p14:creationId xmlns:p14="http://schemas.microsoft.com/office/powerpoint/2010/main" val="3058023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1052760771"/>
              </p:ext>
            </p:extLst>
          </p:nvPr>
        </p:nvGraphicFramePr>
        <p:xfrm>
          <a:off x="3687038" y="602880"/>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endParaRPr lang="en-GB" sz="1200" u="sng">
                        <a:solidFill>
                          <a:srgbClr val="0070C0"/>
                        </a:solidFill>
                        <a:effectLst/>
                      </a:endParaRPr>
                    </a:p>
                    <a:p>
                      <a:pPr algn="ctr">
                        <a:lnSpc>
                          <a:spcPct val="115000"/>
                        </a:lnSpc>
                        <a:spcAft>
                          <a:spcPts val="0"/>
                        </a:spcAft>
                      </a:pPr>
                      <a:r>
                        <a:rPr lang="en-GB" sz="1200" baseline="0">
                          <a:solidFill>
                            <a:srgbClr val="0070C0"/>
                          </a:solidFill>
                          <a:effectLst/>
                          <a:latin typeface="Calibri"/>
                          <a:ea typeface="Calibri" panose="020F0502020204030204" pitchFamily="34" charset="0"/>
                          <a:cs typeface="Times New Roman"/>
                        </a:rPr>
                        <a:t>Year 8</a:t>
                      </a:r>
                      <a:endParaRPr lang="en-GB" sz="1200">
                        <a:solidFill>
                          <a:srgbClr val="0070C0"/>
                        </a:solidFill>
                        <a:effectLst/>
                        <a:latin typeface="Calibri"/>
                        <a:ea typeface="Calibri" panose="020F0502020204030204" pitchFamily="34" charset="0"/>
                        <a:cs typeface="Times New Roman"/>
                      </a:endParaRPr>
                    </a:p>
                    <a:p>
                      <a:pPr marL="0" marR="0" indent="0" algn="ctr" rtl="0" eaLnBrk="1" fontAlgn="auto" latinLnBrk="0" hangingPunct="1">
                        <a:lnSpc>
                          <a:spcPct val="115000"/>
                        </a:lnSpc>
                        <a:spcBef>
                          <a:spcPts val="0"/>
                        </a:spcBef>
                        <a:spcAft>
                          <a:spcPts val="0"/>
                        </a:spcAft>
                        <a:buClrTx/>
                        <a:buSzTx/>
                        <a:buFontTx/>
                        <a:buNone/>
                      </a:pPr>
                      <a:r>
                        <a:rPr lang="en-GB" sz="1100">
                          <a:solidFill>
                            <a:srgbClr val="0070C0"/>
                          </a:solidFill>
                          <a:effectLst/>
                          <a:latin typeface="Calibri"/>
                          <a:ea typeface="Calibri" panose="020F0502020204030204" pitchFamily="34" charset="0"/>
                          <a:cs typeface="Times New Roman"/>
                        </a:rPr>
                        <a:t>KEY OBJECTVES – PATHWAY C</a:t>
                      </a:r>
                      <a:endParaRPr lang="en-GB" sz="1100">
                        <a:solidFill>
                          <a:srgbClr val="0070C0"/>
                        </a:solidFill>
                        <a:effectLst/>
                        <a:latin typeface="Calibri"/>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endParaRPr lang="en-GB" sz="1100" b="1">
                        <a:solidFill>
                          <a:schemeClr val="tx1"/>
                        </a:solidFill>
                        <a:effectLst/>
                        <a:latin typeface="Calibri"/>
                        <a:ea typeface="Calibri" panose="020F0502020204030204" pitchFamily="34" charset="0"/>
                        <a:cs typeface="Arial"/>
                      </a:endParaRPr>
                    </a:p>
                  </a:txBody>
                  <a:tcPr marL="114300" marR="114300" marT="0" marB="0">
                    <a:solidFill>
                      <a:srgbClr val="CCA964"/>
                    </a:solidFill>
                  </a:tcPr>
                </a:tc>
                <a:tc>
                  <a:txBody>
                    <a:bodyPr/>
                    <a:lstStyle/>
                    <a:p>
                      <a:pPr algn="l"/>
                      <a:endParaRPr lang="en-GB" sz="1100" b="1" u="sng">
                        <a:solidFill>
                          <a:srgbClr val="000000"/>
                        </a:solidFill>
                        <a:effectLst/>
                        <a:latin typeface="Calibri"/>
                        <a:ea typeface="Calibri" panose="020F0502020204030204" pitchFamily="34" charset="0"/>
                        <a:cs typeface="Arial"/>
                      </a:endParaRPr>
                    </a:p>
                  </a:txBody>
                  <a:tcPr marL="68580" marR="6858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a:rPr>
              <a:t>YEAR 8 CURRICULUM MAP</a:t>
            </a:r>
          </a:p>
        </p:txBody>
      </p:sp>
      <p:pic>
        <p:nvPicPr>
          <p:cNvPr id="4" name="Picture 6" descr="A picture containing graphical user interface&#10;&#10;Description automatically generated">
            <a:extLst>
              <a:ext uri="{FF2B5EF4-FFF2-40B4-BE49-F238E27FC236}">
                <a16:creationId xmlns:a16="http://schemas.microsoft.com/office/drawing/2014/main" id="{195AB1D7-9CA8-FB1C-7DB5-B15F81EA4996}"/>
              </a:ext>
            </a:extLst>
          </p:cNvPr>
          <p:cNvPicPr>
            <a:picLocks noChangeAspect="1"/>
          </p:cNvPicPr>
          <p:nvPr/>
        </p:nvPicPr>
        <p:blipFill>
          <a:blip r:embed="rId4"/>
          <a:stretch>
            <a:fillRect/>
          </a:stretch>
        </p:blipFill>
        <p:spPr>
          <a:xfrm>
            <a:off x="5632961" y="1352785"/>
            <a:ext cx="2892223" cy="5375392"/>
          </a:xfrm>
          <a:prstGeom prst="rect">
            <a:avLst/>
          </a:prstGeom>
        </p:spPr>
      </p:pic>
    </p:spTree>
    <p:extLst>
      <p:ext uri="{BB962C8B-B14F-4D97-AF65-F5344CB8AC3E}">
        <p14:creationId xmlns:p14="http://schemas.microsoft.com/office/powerpoint/2010/main" val="299266329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8b5f220-2c08-4522-aee7-823c3d1fba65" xsi:nil="true"/>
    <lcf76f155ced4ddcb4097134ff3c332f xmlns="395dc431-0486-4db5-bd66-ec6707cbc9d4">
      <Terms xmlns="http://schemas.microsoft.com/office/infopath/2007/PartnerControls"/>
    </lcf76f155ced4ddcb4097134ff3c332f>
    <SharedWithUsers xmlns="18b5f220-2c08-4522-aee7-823c3d1fba65">
      <UserInfo>
        <DisplayName/>
        <AccountId xsi:nil="true"/>
        <AccountType/>
      </UserInfo>
    </SharedWithUsers>
    <MediaLengthInSeconds xmlns="395dc431-0486-4db5-bd66-ec6707cbc9d4" xsi:nil="true"/>
    <Thumbnail xmlns="395dc431-0486-4db5-bd66-ec6707cbc9d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5E7C65B11EE9D46B38A2FF7D3E35699" ma:contentTypeVersion="19" ma:contentTypeDescription="Create a new document." ma:contentTypeScope="" ma:versionID="a53a5505118119e4699a0305b7bd2af3">
  <xsd:schema xmlns:xsd="http://www.w3.org/2001/XMLSchema" xmlns:xs="http://www.w3.org/2001/XMLSchema" xmlns:p="http://schemas.microsoft.com/office/2006/metadata/properties" xmlns:ns2="395dc431-0486-4db5-bd66-ec6707cbc9d4" xmlns:ns3="18b5f220-2c08-4522-aee7-823c3d1fba65" targetNamespace="http://schemas.microsoft.com/office/2006/metadata/properties" ma:root="true" ma:fieldsID="2eeedfb836dccbb0dd8b3f565f9e49ad" ns2:_="" ns3:_="">
    <xsd:import namespace="395dc431-0486-4db5-bd66-ec6707cbc9d4"/>
    <xsd:import namespace="18b5f220-2c08-4522-aee7-823c3d1fba6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Thumbnai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95dc431-0486-4db5-bd66-ec6707cbc9d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d4e878b-f682-48f6-92cd-cd5146a8c1bc" ma:termSetId="09814cd3-568e-fe90-9814-8d621ff8fb84" ma:anchorId="fba54fb3-c3e1-fe81-a776-ca4b69148c4d" ma:open="true" ma:isKeyword="false">
      <xsd:complexType>
        <xsd:sequence>
          <xsd:element ref="pc:Terms" minOccurs="0" maxOccurs="1"/>
        </xsd:sequence>
      </xsd:complexType>
    </xsd:element>
    <xsd:element name="Thumbnail" ma:index="24" nillable="true" ma:displayName="Thumbnail" ma:format="Dropdown" ma:internalName="Thumbnail">
      <xsd:simpleType>
        <xsd:restriction base="dms:Text">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b5f220-2c08-4522-aee7-823c3d1fba65"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0f87745-165a-4eed-b22e-6e532c5ca2b7}" ma:internalName="TaxCatchAll" ma:showField="CatchAllData" ma:web="18b5f220-2c08-4522-aee7-823c3d1fba6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D9D121-058C-4D2B-81A2-CE4701F4167E}">
  <ds:schemaRefs>
    <ds:schemaRef ds:uri="http://schemas.microsoft.com/sharepoint/v3/contenttype/forms"/>
  </ds:schemaRefs>
</ds:datastoreItem>
</file>

<file path=customXml/itemProps2.xml><?xml version="1.0" encoding="utf-8"?>
<ds:datastoreItem xmlns:ds="http://schemas.openxmlformats.org/officeDocument/2006/customXml" ds:itemID="{5F39E8E6-7257-43B1-8BAD-8DB8248BC502}">
  <ds:schemaRefs>
    <ds:schemaRef ds:uri="18b5f220-2c08-4522-aee7-823c3d1fba65"/>
    <ds:schemaRef ds:uri="395dc431-0486-4db5-bd66-ec6707cbc9d4"/>
    <ds:schemaRef ds:uri="3baa2e34-5fba-49cb-bd41-da54f73f50b9"/>
    <ds:schemaRef ds:uri="8d1be463-e28d-4736-b4a2-2f61fd7de4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10697DC-DBD3-492E-8D6F-4D93A3E7B3A7}">
  <ds:schemaRefs>
    <ds:schemaRef ds:uri="18b5f220-2c08-4522-aee7-823c3d1fba65"/>
    <ds:schemaRef ds:uri="395dc431-0486-4db5-bd66-ec6707cbc9d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73</TotalTime>
  <Words>1484</Words>
  <Application>Microsoft Office PowerPoint</Application>
  <PresentationFormat>Widescreen</PresentationFormat>
  <Paragraphs>330</Paragraphs>
  <Slides>5</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vt:i4>
      </vt:variant>
    </vt:vector>
  </HeadingPairs>
  <TitlesOfParts>
    <vt:vector size="15" baseType="lpstr">
      <vt:lpstr>Arial</vt:lpstr>
      <vt:lpstr>Bookman Old Style</vt:lpstr>
      <vt:lpstr>Calibri</vt:lpstr>
      <vt:lpstr>Calibri Light</vt:lpstr>
      <vt:lpstr>Century</vt:lpstr>
      <vt:lpstr>Century Gothic</vt:lpstr>
      <vt:lpstr>Symbol</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vector>
  </TitlesOfParts>
  <Company>Maplesden Noakes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Walker</dc:creator>
  <cp:lastModifiedBy>Z Azam</cp:lastModifiedBy>
  <cp:revision>9</cp:revision>
  <cp:lastPrinted>2022-11-25T11:57:17Z</cp:lastPrinted>
  <dcterms:created xsi:type="dcterms:W3CDTF">2019-06-10T09:46:50Z</dcterms:created>
  <dcterms:modified xsi:type="dcterms:W3CDTF">2023-03-01T06:39:14Z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0x01010075E7C65B11EE9D46B38A2FF7D3E35699</vt:lpwstr>
  </property>
  <property fmtid="{D5CDD505-2E9C-101B-9397-08002B2CF9AE}" pid="3" name="Order">
    <vt:r8>150717500</vt:r8>
  </property>
  <property fmtid="{D5CDD505-2E9C-101B-9397-08002B2CF9AE}" pid="4" name="_ExtendedDescription">
    <vt:lpwstr/>
  </property>
  <property fmtid="{D5CDD505-2E9C-101B-9397-08002B2CF9AE}" pid="5" name="TriggerFlowInfo">
    <vt:lpwstr/>
  </property>
  <property fmtid="{D5CDD505-2E9C-101B-9397-08002B2CF9AE}" pid="6" name="ComplianceAssetId">
    <vt:lpwstr/>
  </property>
  <property fmtid="{D5CDD505-2E9C-101B-9397-08002B2CF9AE}" pid="7" name="MediaServiceImageTags">
    <vt:lpwstr/>
  </property>
</Properties>
</file>