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"/>
  </p:notesMasterIdLst>
  <p:sldIdLst>
    <p:sldId id="258" r:id="rId5"/>
    <p:sldId id="263" r:id="rId6"/>
    <p:sldId id="261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C1F7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156C98-B41C-4607-89F6-7E826B52A168}" v="3" dt="2022-11-23T18:54:07.397"/>
    <p1510:client id="{1846F3BA-A2B6-ACCD-7B6C-1F7897A12E30}" v="2" dt="2023-02-26T13:16:32.248"/>
    <p1510:client id="{4E503DD4-F6FB-961E-0F15-934373D6FBCE}" v="2" dt="2023-01-08T09:47:53.912"/>
    <p1510:client id="{CF26C125-2F11-CB1C-E0F2-A605243DD2EA}" v="35" dt="2023-02-21T10:08:07.207"/>
    <p1510:client id="{EDC394A6-0BAD-5E63-71E8-A5AC341CA3EB}" v="4" dt="2023-03-01T01:04:59.5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1183" autoAdjust="0"/>
  </p:normalViewPr>
  <p:slideViewPr>
    <p:cSldViewPr snapToGrid="0">
      <p:cViewPr varScale="1">
        <p:scale>
          <a:sx n="110" d="100"/>
          <a:sy n="110" d="100"/>
        </p:scale>
        <p:origin x="4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1D669B-5660-4DD0-9434-177D3FC5ECAF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5D266-9240-4CC3-B792-FCAEA762C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1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5D266-9240-4CC3-B792-FCAEA762C07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2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5D266-9240-4CC3-B792-FCAEA762C07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22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5D266-9240-4CC3-B792-FCAEA762C07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31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uhs.org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-16477"/>
            <a:ext cx="12192000" cy="996780"/>
          </a:xfrm>
          <a:prstGeom prst="rect">
            <a:avLst/>
          </a:prstGeom>
          <a:gradFill>
            <a:gsLst>
              <a:gs pos="100000">
                <a:srgbClr val="E5D4B1"/>
              </a:gs>
              <a:gs pos="0">
                <a:srgbClr val="A47F36"/>
              </a:gs>
              <a:gs pos="52000">
                <a:srgbClr val="E5D4B1"/>
              </a:gs>
              <a:gs pos="100000">
                <a:schemeClr val="bg1">
                  <a:shade val="65000"/>
                  <a:satMod val="300000"/>
                </a:schemeClr>
              </a:gs>
            </a:gsLst>
            <a:path path="circle">
              <a:fillToRect l="65000" b="98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            	</a:t>
            </a:r>
            <a:r>
              <a:rPr kumimoji="0" lang="en-GB" sz="1950" b="1" i="0" u="none" strike="noStrike" kern="1200" cap="none" spc="0" normalizeH="0" baseline="0" noProof="0" dirty="0">
                <a:ln>
                  <a:noFill/>
                </a:ln>
                <a:solidFill>
                  <a:srgbClr val="A47F36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UXBRIDGE</a:t>
            </a:r>
            <a:r>
              <a:rPr kumimoji="0" lang="en-GB" sz="1950" b="0" i="0" u="none" strike="noStrike" kern="1200" cap="none" spc="0" normalizeH="0" baseline="0" noProof="0" dirty="0">
                <a:ln>
                  <a:noFill/>
                </a:ln>
                <a:solidFill>
                  <a:srgbClr val="A47F36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 							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" panose="02040604050505020304" pitchFamily="18" charset="0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noProof="0" dirty="0">
                <a:ln>
                  <a:noFill/>
                </a:ln>
                <a:solidFill>
                  <a:srgbClr val="A47F36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		</a:t>
            </a:r>
            <a:r>
              <a:rPr kumimoji="0" lang="en-GB" sz="1500" b="1" i="0" u="none" strike="noStrike" kern="1200" cap="none" spc="0" normalizeH="0" baseline="0" noProof="0" dirty="0">
                <a:ln>
                  <a:noFill/>
                </a:ln>
                <a:solidFill>
                  <a:srgbClr val="A47F36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HIGH SCHOOL</a:t>
            </a:r>
            <a:r>
              <a:rPr kumimoji="0" lang="en-GB" sz="1500" b="0" i="0" u="none" strike="noStrike" kern="1200" cap="none" spc="0" normalizeH="0" baseline="0" noProof="0" dirty="0">
                <a:ln>
                  <a:noFill/>
                </a:ln>
                <a:solidFill>
                  <a:srgbClr val="A47F36"/>
                </a:solidFill>
                <a:effectLst/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							</a:t>
            </a:r>
            <a:endParaRPr kumimoji="0" lang="en-GB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" panose="02040604050505020304" pitchFamily="18" charset="0"/>
              <a:ea typeface="+mn-ea"/>
              <a:cs typeface="+mn-cs"/>
            </a:endParaRPr>
          </a:p>
        </p:txBody>
      </p:sp>
      <p:pic>
        <p:nvPicPr>
          <p:cNvPr id="5" name="Picture 7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1" y="95250"/>
            <a:ext cx="903816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 userDrawn="1"/>
        </p:nvSpPr>
        <p:spPr bwMode="auto">
          <a:xfrm>
            <a:off x="10462504" y="220663"/>
            <a:ext cx="123014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Proud to make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success happen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>
                <a:solidFill>
                  <a:srgbClr val="A47F36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rgbClr val="A47F36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038600" y="6356351"/>
            <a:ext cx="457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AEA53-A844-413B-8B13-852EEEB53F8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17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1248A-D43E-491B-8C55-7FE0A5AA8881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3FB6F-3316-4EF8-BFB0-3F74204725A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79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D0A5-1388-47BA-8B17-9803717612C1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AEF5B-1312-4765-9B07-FCBDB1F25EE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862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B865B-6623-4D07-8F96-53627FF5D7A8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C5C68-7783-4C7B-B537-A224E4FB7EB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317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E811D-8053-4297-BDDC-FEF52F2807F8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D7CBA-F6AA-49BC-B29B-DA0295C92CA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04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6377B-6F13-4990-BA20-95DE9478296E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530AA-739E-49EA-B85A-1AD6AE427AD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228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563D0-78BD-4A3F-817E-B852C03C89CB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614CA-40D0-4EA4-ABC3-E8F922B6293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22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5FED6-C20D-418D-9BE3-4EB943DED227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180FB-555E-4162-A609-17F65479E77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917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8CDFF-BE2D-4D74-BBC0-16A4A5C323F0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EC066-6CCE-4F67-B739-9DE71657D36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344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E6321-48B2-40F0-9542-164F29E415DC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E229C-37D1-4728-AB21-E5486517561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309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95854-17CC-4C4B-8793-71C6AD386A92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DB810-4F9B-4CCE-871C-4B499D100F0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831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685800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B98F62FC-88BD-468C-A599-FD4C130B99A9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685800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685800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4B1378D9-28D0-40FE-A481-EC18EA036A7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759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17207" y="350066"/>
            <a:ext cx="6737350" cy="241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783">
              <a:defRPr/>
            </a:pPr>
            <a:r>
              <a:rPr lang="en-US" sz="965" i="1" dirty="0">
                <a:solidFill>
                  <a:prstClr val="black"/>
                </a:solidFill>
                <a:latin typeface="Calibri" panose="020F0502020204030204"/>
              </a:rPr>
              <a:t> The progressive, inclusive curriculum ‘skills, knowledge and concepts: literacy, life skills and enrichment’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106551"/>
              </p:ext>
            </p:extLst>
          </p:nvPr>
        </p:nvGraphicFramePr>
        <p:xfrm>
          <a:off x="258038" y="611951"/>
          <a:ext cx="5444930" cy="6246049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445892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3999038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39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u="sng" dirty="0">
                          <a:solidFill>
                            <a:srgbClr val="0070C0"/>
                          </a:solidFill>
                          <a:effectLst/>
                        </a:rPr>
                        <a:t>Autumn 1</a:t>
                      </a:r>
                      <a:endParaRPr lang="en-GB" sz="1100" u="sng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10</a:t>
                      </a:r>
                      <a:endParaRPr lang="en-GB" sz="11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6794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Autumn 1– 6 weeks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Literacy / Numeracy foci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Reading 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Structured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Essay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Numeracy 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Islamic calendar – distribution of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sunni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shia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groups</a:t>
                      </a:r>
                      <a:endParaRPr lang="en-GB" sz="105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Homework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Explain the difference in Sunni/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shia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beliefs.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Revisiting, revising, remembering opportunities</a:t>
                      </a:r>
                      <a:endParaRPr lang="en-GB" sz="1100" dirty="0"/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questions S&amp;C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Do now's – retrieval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Exam questions focus 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/>
                        </a:rPr>
                        <a:t>Revision </a:t>
                      </a: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before  EOT assessment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Feedforward  - peer-marking </a:t>
                      </a: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Islam - Fundamental Beliefs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GCSE Assessment objectives: 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understand and evaluated fundamental Islamic teachings and beliefs regarding </a:t>
                      </a:r>
                      <a:r>
                        <a:rPr lang="en-GB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Risalah</a:t>
                      </a: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the Nature of Allah and the Sunni/Shi’a split.</a:t>
                      </a: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Enrichment/life and work skills: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Videos (movies), articles and websites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skills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Public speaking 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Inquiry skills </a:t>
                      </a: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CEIAG - </a:t>
                      </a: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Occupational views </a:t>
                      </a:r>
                      <a:r>
                        <a:rPr lang="en-GB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ie</a:t>
                      </a: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Imam and Faith Leader</a:t>
                      </a: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Assessments: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One main examination-style summative assessment. Formative assessment throughout giving examples of extended 5,8 and 15 mark questions. </a:t>
                      </a:r>
                    </a:p>
                    <a:p>
                      <a:pPr lvl="0" algn="l">
                        <a:buNone/>
                      </a:pPr>
                      <a:endParaRPr lang="en-GB" sz="12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/>
                        </a:rPr>
                        <a:t>SMSC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Arial"/>
                        </a:rPr>
                        <a:t> –.  Promoted British Values: Individual liberty in regards to religion and Mutual respect and tolerance in regards to peoples beliefs and practices. 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575641"/>
              </p:ext>
            </p:extLst>
          </p:nvPr>
        </p:nvGraphicFramePr>
        <p:xfrm>
          <a:off x="5799491" y="611951"/>
          <a:ext cx="6007497" cy="625565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687958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4319539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473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sng" dirty="0">
                          <a:solidFill>
                            <a:srgbClr val="0070C0"/>
                          </a:solidFill>
                          <a:effectLst/>
                        </a:rPr>
                        <a:t>Autumn 2</a:t>
                      </a:r>
                      <a:endParaRPr lang="en-GB" sz="1000" u="sng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aseline="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10</a:t>
                      </a:r>
                      <a:endParaRPr lang="en-GB" sz="10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8300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Autumn 2 – 8 weeks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Literacy / Numeracy foci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Reading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Structured writing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Essay writing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Definition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Numeracy 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numbering most/least important belief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Homework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Explain the important of the belief in Akhirah to Muslims?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Revisiting, revising, remembering opportunities</a:t>
                      </a:r>
                      <a:endParaRPr lang="en-GB" sz="1200" dirty="0"/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questions S&amp;C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Do now's – retrieval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Exam questions focus 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/>
                        </a:rPr>
                        <a:t>Revision </a:t>
                      </a: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before  EOT assessment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Feedforward  - peer-marking </a:t>
                      </a: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Unit 6: Islam - Fundamental Beliefs 2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GCSE Assessment objectives: 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To understand and evaluated fundamental Islamic teachings and beliefs regarding </a:t>
                      </a:r>
                      <a:r>
                        <a:rPr lang="en-GB" sz="1200" dirty="0" err="1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Mala’ikah</a:t>
                      </a:r>
                      <a:r>
                        <a:rPr lang="en-GB" sz="12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, Akhirah and Al-Qadr.</a:t>
                      </a: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Enrichment/life and work skills: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Articles and websites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skills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Public speaking 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Inquiry skills </a:t>
                      </a: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CEIAG - </a:t>
                      </a: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Occupational views </a:t>
                      </a:r>
                      <a:r>
                        <a:rPr lang="en-GB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ie</a:t>
                      </a: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Imam and Faith Leader</a:t>
                      </a: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Assessments: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One main examination-style summative assessment. Formative assessment throughout giving examples of extended 5,8 and 15 mark questions. </a:t>
                      </a: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SMSC </a:t>
                      </a: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–.  Promoted British Values: Individual liberty in regards to religion and Mutual respect and tolerance in regards to peoples beliefs and practices. </a:t>
                      </a:r>
                    </a:p>
                    <a:p>
                      <a:pPr algn="l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pic>
        <p:nvPicPr>
          <p:cNvPr id="51245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8"/>
          <a:stretch>
            <a:fillRect/>
          </a:stretch>
        </p:blipFill>
        <p:spPr bwMode="auto">
          <a:xfrm>
            <a:off x="258038" y="79793"/>
            <a:ext cx="497174" cy="42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6" name="TextBox 1"/>
          <p:cNvSpPr txBox="1">
            <a:spLocks noChangeArrowheads="1"/>
          </p:cNvSpPr>
          <p:nvPr/>
        </p:nvSpPr>
        <p:spPr bwMode="auto">
          <a:xfrm>
            <a:off x="2436195" y="26696"/>
            <a:ext cx="7699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 dirty="0">
                <a:solidFill>
                  <a:srgbClr val="A47F36"/>
                </a:solidFill>
                <a:latin typeface="Century Gothic" panose="020B0502020202020204" pitchFamily="34" charset="0"/>
              </a:rPr>
              <a:t>YEAR 10 CURRICULUM MAP</a:t>
            </a:r>
          </a:p>
        </p:txBody>
      </p:sp>
    </p:spTree>
    <p:extLst>
      <p:ext uri="{BB962C8B-B14F-4D97-AF65-F5344CB8AC3E}">
        <p14:creationId xmlns:p14="http://schemas.microsoft.com/office/powerpoint/2010/main" val="1362591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17207" y="350066"/>
            <a:ext cx="6737350" cy="241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783">
              <a:defRPr/>
            </a:pPr>
            <a:r>
              <a:rPr lang="en-US" sz="965" i="1" dirty="0">
                <a:solidFill>
                  <a:prstClr val="black"/>
                </a:solidFill>
                <a:latin typeface="Calibri" panose="020F0502020204030204"/>
              </a:rPr>
              <a:t> The progressive, inclusive curriculum ‘skills, knowledge and concepts: literacy, life skills and enrichment’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702565"/>
              </p:ext>
            </p:extLst>
          </p:nvPr>
        </p:nvGraphicFramePr>
        <p:xfrm>
          <a:off x="258038" y="611951"/>
          <a:ext cx="5444930" cy="6246049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445892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3999038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39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u="sng" dirty="0">
                          <a:solidFill>
                            <a:srgbClr val="0070C0"/>
                          </a:solidFill>
                          <a:effectLst/>
                        </a:rPr>
                        <a:t>Spring 1</a:t>
                      </a:r>
                      <a:endParaRPr lang="en-GB" sz="1100" u="sng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10</a:t>
                      </a:r>
                      <a:endParaRPr lang="en-GB" sz="11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6794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Spring 1 – 7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weeks 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Literacy 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Reading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Structured writing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Essay writing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Terminology &amp; definition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Numeracy 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Calculating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Zakah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Khums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– Islamic calendar – distribution of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sunni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shia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groups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Homework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Hajj Guide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Charity research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Revisiting, revising, remembering opportunities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Exam questions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Starters – retrieval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 &amp; C’s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Unit 1: Islam Practices (Component 3)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GCSE Assessment objectives: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explore the 5 pillars and Jihad within Sunni Islam.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Shahadah, Salah, Zakah, Sawm and Hajj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Exploring the difference between great and lesser (military) jihad.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Enrichment/life and work skills: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skills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Inquiry skills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CEIAG – 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Public speaking and presentations, Research skills on subject topics.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Exam content from </a:t>
                      </a:r>
                      <a:r>
                        <a:rPr lang="en-GB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Eduqas</a:t>
                      </a: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(WJEC)  Module 2 – Practices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Assessments: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Explain the importance to Zakah for Muslims 8 Mark</a:t>
                      </a: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 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SMSC – </a:t>
                      </a: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Wider world viewpoints and how religious belief impacts on culture and society. How religious differences can impact culture, beliefs and governance (</a:t>
                      </a:r>
                      <a:r>
                        <a:rPr lang="en-GB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eg</a:t>
                      </a: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Sunni/Shia split).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152882"/>
              </p:ext>
            </p:extLst>
          </p:nvPr>
        </p:nvGraphicFramePr>
        <p:xfrm>
          <a:off x="5799491" y="611951"/>
          <a:ext cx="6007497" cy="625565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687958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4319539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473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sng" dirty="0">
                          <a:solidFill>
                            <a:srgbClr val="0070C0"/>
                          </a:solidFill>
                          <a:effectLst/>
                        </a:rPr>
                        <a:t>Spring 2</a:t>
                      </a:r>
                      <a:endParaRPr lang="en-GB" sz="1000" u="sng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aseline="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10</a:t>
                      </a:r>
                      <a:endParaRPr lang="en-GB" sz="10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8300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Spring 2 8 weeks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Literacy / Numeracy foci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Reading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Structured writing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Essay writing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Terminology &amp; definition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Numeracy</a:t>
                      </a: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Islamic calendar- historical event dates</a:t>
                      </a: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Numbering Sunni/Shia actions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Homework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Difference between Shia and Sunni Islam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Revisiting, revising, remembering opportunities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Exam questions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Starters – retrieval 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 &amp; C’s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Unit 2: Islam Practices (Component 3)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GCSE Assessment objectives: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explore Festivals commemorations while looking at the difference within Islam – Sunni and Shia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Festivals: Id-Ul-Adha, Id-Ul-Fitr, Ashura and the night of power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Shia: 10 Obligatory Acts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Enrichment/life and work skills: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Inquiry skills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CEIAG – 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Public speaking and presentations, Research skills on subject topics.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Assessments: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Full exam paper: 2m, 5m, 8m, 15m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Practices section of paper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Wingdings" panose="05000000000000000000" pitchFamily="2" charset="2"/>
                        <a:buChar char=""/>
                      </a:pPr>
                      <a:r>
                        <a:rPr lang="en-GB" sz="1100" i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Peer marked</a:t>
                      </a:r>
                    </a:p>
                    <a:p>
                      <a:pPr marL="342900" lvl="0" indent="-342900" algn="l">
                        <a:buFont typeface="Wingdings" panose="05000000000000000000" pitchFamily="2" charset="2"/>
                        <a:buChar char=""/>
                      </a:pPr>
                      <a:endParaRPr lang="en-GB" sz="1100" i="1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100" i="1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SMSC – </a:t>
                      </a: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Wider world viewpoints and how religious belief impacts on culture and society. How religious differences can impact culture, beliefs and governance (</a:t>
                      </a:r>
                      <a:r>
                        <a:rPr lang="en-GB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eg</a:t>
                      </a: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 Sunni/Shia split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none" baseline="0" dirty="0">
                          <a:effectLst/>
                        </a:rPr>
                        <a:t>Extracurricular opportunities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u="none" baseline="0" dirty="0">
                          <a:effectLst/>
                        </a:rPr>
                        <a:t>Mosque visit – followed by Q/A 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l"/>
                      <a:endParaRPr lang="en-GB" sz="1100" i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pic>
        <p:nvPicPr>
          <p:cNvPr id="51245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8"/>
          <a:stretch>
            <a:fillRect/>
          </a:stretch>
        </p:blipFill>
        <p:spPr bwMode="auto">
          <a:xfrm>
            <a:off x="258038" y="79793"/>
            <a:ext cx="497174" cy="42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6" name="TextBox 1"/>
          <p:cNvSpPr txBox="1">
            <a:spLocks noChangeArrowheads="1"/>
          </p:cNvSpPr>
          <p:nvPr/>
        </p:nvSpPr>
        <p:spPr bwMode="auto">
          <a:xfrm>
            <a:off x="2436195" y="26696"/>
            <a:ext cx="7699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 dirty="0">
                <a:solidFill>
                  <a:srgbClr val="A47F36"/>
                </a:solidFill>
                <a:latin typeface="Century Gothic" panose="020B0502020202020204" pitchFamily="34" charset="0"/>
              </a:rPr>
              <a:t>YEAR 10 CURRICULUM MAP</a:t>
            </a:r>
          </a:p>
        </p:txBody>
      </p:sp>
    </p:spTree>
    <p:extLst>
      <p:ext uri="{BB962C8B-B14F-4D97-AF65-F5344CB8AC3E}">
        <p14:creationId xmlns:p14="http://schemas.microsoft.com/office/powerpoint/2010/main" val="1429063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17207" y="350066"/>
            <a:ext cx="6737350" cy="241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783">
              <a:defRPr/>
            </a:pPr>
            <a:r>
              <a:rPr lang="en-US" sz="965" i="1" dirty="0">
                <a:solidFill>
                  <a:prstClr val="black"/>
                </a:solidFill>
                <a:latin typeface="Calibri" panose="020F0502020204030204"/>
              </a:rPr>
              <a:t> The progressive, inclusive curriculum ‘skills, knowledge and concepts: literacy, life skills and enrichment’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469963"/>
              </p:ext>
            </p:extLst>
          </p:nvPr>
        </p:nvGraphicFramePr>
        <p:xfrm>
          <a:off x="258038" y="611951"/>
          <a:ext cx="5444930" cy="6339015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445892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3999038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39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u="sng" dirty="0">
                          <a:solidFill>
                            <a:srgbClr val="0070C0"/>
                          </a:solidFill>
                          <a:effectLst/>
                        </a:rPr>
                        <a:t>Summer 1</a:t>
                      </a:r>
                      <a:endParaRPr lang="en-GB" sz="1100" u="sng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10</a:t>
                      </a:r>
                      <a:endParaRPr lang="en-GB" sz="11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6794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Summer 1 – 5 weeks 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Literacy / Numeracy foci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Reading 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Structured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Essay writing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Numeracy 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Numbering the order of creation.</a:t>
                      </a:r>
                    </a:p>
                    <a:p>
                      <a:pPr marL="457200"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Homework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research the origin of the world from Christian/Muslim perspective.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Revisiting, revising, remembering opportunities</a:t>
                      </a:r>
                      <a:endParaRPr lang="en-GB" sz="105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Exam questions</a:t>
                      </a:r>
                      <a:endParaRPr lang="en-GB" sz="105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Starters – retrieval </a:t>
                      </a:r>
                      <a:endParaRPr lang="en-GB" sz="105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 &amp; C’s</a:t>
                      </a:r>
                      <a:endParaRPr lang="en-GB" sz="105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Unit 5:  Issues of Life &amp; Death 1 (Component 1)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GCSE Assessment objectives: 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understand the key knowledge of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origin of the world,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origin &amp; Value of Human Life </a:t>
                      </a: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be able to link Christian and Islamic thought to the topic of the origin of the world and human life. </a:t>
                      </a: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Enrichment/life and work skills: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skills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Public speaking </a:t>
                      </a: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CEIAG - </a:t>
                      </a: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Occupational views (Prison worker, chaplain, charity work)</a:t>
                      </a: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Assessments: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Formative exams based questions throughout including exemplar exam question focusing on 5, 8 and 15 mark questions. Self and peer reviewed differentiated task on incarceration and capital punishment. </a:t>
                      </a: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Preparation for summative end-of-year Mock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SMSC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– Discussion and analysis of different cultural and religious viewpoints concerning different ethical viewpoints around the issues of life &amp; Death. 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Arial"/>
                        </a:rPr>
                        <a:t>Promoted British Values: Individual liberty in regards to religion and Mutual respect and tolerance in regards to peoples beliefs and practices. 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752874"/>
              </p:ext>
            </p:extLst>
          </p:nvPr>
        </p:nvGraphicFramePr>
        <p:xfrm>
          <a:off x="5799491" y="611951"/>
          <a:ext cx="6007497" cy="625565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687958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4319539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473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sng" dirty="0">
                          <a:solidFill>
                            <a:srgbClr val="0070C0"/>
                          </a:solidFill>
                          <a:effectLst/>
                        </a:rPr>
                        <a:t>Summer 2</a:t>
                      </a:r>
                      <a:endParaRPr lang="en-GB" sz="1000" u="sng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aseline="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10</a:t>
                      </a:r>
                      <a:endParaRPr lang="en-GB" sz="10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8300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Summer 2 – 7 weeks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Literacy / Numeracy foci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Reading 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Structured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Essay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Numeracy</a:t>
                      </a:r>
                    </a:p>
                    <a:p>
                      <a:pPr marL="0" lvl="0" indent="0" algn="l">
                        <a:buFont typeface="Symbol" panose="05050102010706020507" pitchFamily="18" charset="2"/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Numbering most/least important reasons for the belief in hereafter 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Homework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Explain the importance of the hereafter to Muslims/Christians?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Revisiting, revising, remembering opportunities</a:t>
                      </a:r>
                      <a:endParaRPr lang="en-GB" sz="105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Exam questions</a:t>
                      </a:r>
                      <a:endParaRPr lang="en-GB" sz="105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Starters – retrieval </a:t>
                      </a:r>
                      <a:endParaRPr lang="en-GB" sz="105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 &amp; C’s</a:t>
                      </a:r>
                      <a:endParaRPr lang="en-GB" sz="105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Unit 6: Issues of Life &amp; Death 2 (Component 1)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GCSE Assessment objectives: 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understand the key knowledge of 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Beliefs about life after death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be able to link Christian and Islamic thought to the topic of Life after death.</a:t>
                      </a: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Enrichment/life and work skills: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Research skills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Public speaking 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Inquiry skills 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Videos (movies), articles and websites</a:t>
                      </a:r>
                    </a:p>
                    <a:p>
                      <a:pPr marL="0" lvl="0" indent="0" algn="l">
                        <a:buFont typeface="Arial" panose="020B0604020202020204" pitchFamily="34" charset="0"/>
                        <a:buNone/>
                        <a:tabLst>
                          <a:tab pos="457200" algn="l"/>
                        </a:tabLs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CEIAG - </a:t>
                      </a: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Occupational views (Prison worker, chaplain, charity work)</a:t>
                      </a:r>
                    </a:p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Assessments: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Formative exams-based questions throughout including exemplar exam question focusing on 5, 8 and 15 mark questions. Self and peer reviewed differentiated task on incarceration and capital punishment. </a:t>
                      </a: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Summative end of year assessment (formal exam style) covering GCSE knowledge from all areas thus far covered (Christianity, Islam and Issues of Life &amp; </a:t>
                      </a: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Death)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SMSC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– Discussion and analysis of different cultural and religious viewpoints concerning different ethical viewpoints around the issues of life &amp; Death. 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Arial"/>
                        </a:rPr>
                        <a:t>Promoted British Values: Individual liberty in regards to religion and Mutual respect and tolerance in regards to peoples beliefs and practices. 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pic>
        <p:nvPicPr>
          <p:cNvPr id="51245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8"/>
          <a:stretch>
            <a:fillRect/>
          </a:stretch>
        </p:blipFill>
        <p:spPr bwMode="auto">
          <a:xfrm>
            <a:off x="258038" y="79793"/>
            <a:ext cx="497174" cy="42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6" name="TextBox 1"/>
          <p:cNvSpPr txBox="1">
            <a:spLocks noChangeArrowheads="1"/>
          </p:cNvSpPr>
          <p:nvPr/>
        </p:nvSpPr>
        <p:spPr bwMode="auto">
          <a:xfrm>
            <a:off x="2436195" y="26696"/>
            <a:ext cx="7699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 dirty="0">
                <a:solidFill>
                  <a:srgbClr val="A47F36"/>
                </a:solidFill>
                <a:latin typeface="Century Gothic" panose="020B0502020202020204" pitchFamily="34" charset="0"/>
              </a:rPr>
              <a:t>YEAR 10 CURRICULUM MAP</a:t>
            </a:r>
          </a:p>
        </p:txBody>
      </p:sp>
    </p:spTree>
    <p:extLst>
      <p:ext uri="{BB962C8B-B14F-4D97-AF65-F5344CB8AC3E}">
        <p14:creationId xmlns:p14="http://schemas.microsoft.com/office/powerpoint/2010/main" val="321576305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8b5f220-2c08-4522-aee7-823c3d1fba65" xsi:nil="true"/>
    <lcf76f155ced4ddcb4097134ff3c332f xmlns="395dc431-0486-4db5-bd66-ec6707cbc9d4">
      <Terms xmlns="http://schemas.microsoft.com/office/infopath/2007/PartnerControls"/>
    </lcf76f155ced4ddcb4097134ff3c332f>
    <SharedWithUsers xmlns="18b5f220-2c08-4522-aee7-823c3d1fba65">
      <UserInfo>
        <DisplayName/>
        <AccountId xsi:nil="true"/>
        <AccountType/>
      </UserInfo>
    </SharedWithUsers>
    <MediaLengthInSeconds xmlns="395dc431-0486-4db5-bd66-ec6707cbc9d4" xsi:nil="true"/>
    <Thumbnail xmlns="395dc431-0486-4db5-bd66-ec6707cbc9d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E7C65B11EE9D46B38A2FF7D3E35699" ma:contentTypeVersion="19" ma:contentTypeDescription="Create a new document." ma:contentTypeScope="" ma:versionID="a53a5505118119e4699a0305b7bd2af3">
  <xsd:schema xmlns:xsd="http://www.w3.org/2001/XMLSchema" xmlns:xs="http://www.w3.org/2001/XMLSchema" xmlns:p="http://schemas.microsoft.com/office/2006/metadata/properties" xmlns:ns2="395dc431-0486-4db5-bd66-ec6707cbc9d4" xmlns:ns3="18b5f220-2c08-4522-aee7-823c3d1fba65" targetNamespace="http://schemas.microsoft.com/office/2006/metadata/properties" ma:root="true" ma:fieldsID="2eeedfb836dccbb0dd8b3f565f9e49ad" ns2:_="" ns3:_="">
    <xsd:import namespace="395dc431-0486-4db5-bd66-ec6707cbc9d4"/>
    <xsd:import namespace="18b5f220-2c08-4522-aee7-823c3d1fba6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Thumbnai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5dc431-0486-4db5-bd66-ec6707cbc9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d4e878b-f682-48f6-92cd-cd5146a8c1b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Thumbnail" ma:index="24" nillable="true" ma:displayName="Thumbnail" ma:format="Dropdown" ma:internalName="Thumbnail">
      <xsd:simpleType>
        <xsd:restriction base="dms:Text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b5f220-2c08-4522-aee7-823c3d1fba6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0f87745-165a-4eed-b22e-6e532c5ca2b7}" ma:internalName="TaxCatchAll" ma:showField="CatchAllData" ma:web="18b5f220-2c08-4522-aee7-823c3d1fba6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D9D121-058C-4D2B-81A2-CE4701F4167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F39E8E6-7257-43B1-8BAD-8DB8248BC502}">
  <ds:schemaRefs>
    <ds:schemaRef ds:uri="http://schemas.microsoft.com/office/infopath/2007/PartnerControls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8d1be463-e28d-4736-b4a2-2f61fd7de4ac"/>
    <ds:schemaRef ds:uri="3baa2e34-5fba-49cb-bd41-da54f73f50b9"/>
    <ds:schemaRef ds:uri="http://www.w3.org/XML/1998/namespace"/>
    <ds:schemaRef ds:uri="18b5f220-2c08-4522-aee7-823c3d1fba65"/>
    <ds:schemaRef ds:uri="395dc431-0486-4db5-bd66-ec6707cbc9d4"/>
  </ds:schemaRefs>
</ds:datastoreItem>
</file>

<file path=customXml/itemProps3.xml><?xml version="1.0" encoding="utf-8"?>
<ds:datastoreItem xmlns:ds="http://schemas.openxmlformats.org/officeDocument/2006/customXml" ds:itemID="{710697DC-DBD3-492E-8D6F-4D93A3E7B3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95dc431-0486-4db5-bd66-ec6707cbc9d4"/>
    <ds:schemaRef ds:uri="18b5f220-2c08-4522-aee7-823c3d1fba6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2539</TotalTime>
  <Words>1246</Words>
  <Application>Microsoft Office PowerPoint</Application>
  <PresentationFormat>Widescreen</PresentationFormat>
  <Paragraphs>248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Bookman Old Style</vt:lpstr>
      <vt:lpstr>Calibri</vt:lpstr>
      <vt:lpstr>Calibri Light</vt:lpstr>
      <vt:lpstr>Century</vt:lpstr>
      <vt:lpstr>Century Gothic</vt:lpstr>
      <vt:lpstr>Symbol</vt:lpstr>
      <vt:lpstr>Wingdings</vt:lpstr>
      <vt:lpstr>1_Office Theme</vt:lpstr>
      <vt:lpstr>PowerPoint Presentation</vt:lpstr>
      <vt:lpstr>PowerPoint Presentation</vt:lpstr>
      <vt:lpstr>PowerPoint Presentation</vt:lpstr>
    </vt:vector>
  </TitlesOfParts>
  <Company>Maplesden Noakes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Walker</dc:creator>
  <cp:lastModifiedBy>Z Azam</cp:lastModifiedBy>
  <cp:revision>175</cp:revision>
  <cp:lastPrinted>2022-11-25T11:57:17Z</cp:lastPrinted>
  <dcterms:created xsi:type="dcterms:W3CDTF">2019-06-10T09:46:50Z</dcterms:created>
  <dcterms:modified xsi:type="dcterms:W3CDTF">2023-03-01T05:31:42Z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0x01010075E7C65B11EE9D46B38A2FF7D3E35699</vt:lpwstr>
  </property>
  <property fmtid="{D5CDD505-2E9C-101B-9397-08002B2CF9AE}" pid="3" name="Order">
    <vt:r8>150717500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ComplianceAssetId">
    <vt:lpwstr/>
  </property>
  <property fmtid="{D5CDD505-2E9C-101B-9397-08002B2CF9AE}" pid="7" name="MediaServiceImageTags">
    <vt:lpwstr/>
  </property>
</Properties>
</file>