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sldIdLst>
    <p:sldId id="258" r:id="rId5"/>
    <p:sldId id="263" r:id="rId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C1F7"/>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156C98-B41C-4607-89F6-7E826B52A168}" v="3" dt="2022-11-23T18:54:07.397"/>
    <p1510:client id="{18F866BC-2EB6-E7FF-6CCC-3028DD993A50}" v="22" dt="2023-02-21T10:09:32.351"/>
    <p1510:client id="{4E503DD4-F6FB-961E-0F15-934373D6FBCE}" v="2" dt="2023-01-08T09:47:53.9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5" autoAdjust="0"/>
    <p:restoredTop sz="91183" autoAdjust="0"/>
  </p:normalViewPr>
  <p:slideViewPr>
    <p:cSldViewPr snapToGrid="0">
      <p:cViewPr varScale="1">
        <p:scale>
          <a:sx n="110" d="100"/>
          <a:sy n="110" d="100"/>
        </p:scale>
        <p:origin x="462" y="11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61D669B-5660-4DD0-9434-177D3FC5ECAF}" type="datetimeFigureOut">
              <a:rPr lang="en-GB" smtClean="0"/>
              <a:t>01/03/2023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D105D266-9240-4CC3-B792-FCAEA762C071}" type="slidenum">
              <a:rPr lang="en-GB" smtClean="0"/>
              <a:t>‹#›</a:t>
            </a:fld>
            <a:endParaRPr lang="en-GB"/>
          </a:p>
        </p:txBody>
      </p:sp>
    </p:spTree>
    <p:extLst>
      <p:ext uri="{BB962C8B-B14F-4D97-AF65-F5344CB8AC3E}">
        <p14:creationId xmlns:p14="http://schemas.microsoft.com/office/powerpoint/2010/main" val="9532110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05D266-9240-4CC3-B792-FCAEA762C071}" type="slidenum">
              <a:rPr lang="en-GB" smtClean="0"/>
              <a:t>1</a:t>
            </a:fld>
            <a:endParaRPr lang="en-GB"/>
          </a:p>
        </p:txBody>
      </p:sp>
    </p:spTree>
    <p:extLst>
      <p:ext uri="{BB962C8B-B14F-4D97-AF65-F5344CB8AC3E}">
        <p14:creationId xmlns:p14="http://schemas.microsoft.com/office/powerpoint/2010/main" val="1635425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05D266-9240-4CC3-B792-FCAEA762C071}" type="slidenum">
              <a:rPr lang="en-GB" smtClean="0"/>
              <a:t>2</a:t>
            </a:fld>
            <a:endParaRPr lang="en-GB"/>
          </a:p>
        </p:txBody>
      </p:sp>
    </p:spTree>
    <p:extLst>
      <p:ext uri="{BB962C8B-B14F-4D97-AF65-F5344CB8AC3E}">
        <p14:creationId xmlns:p14="http://schemas.microsoft.com/office/powerpoint/2010/main" val="270832204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uhs.org.uk/"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userDrawn="1"/>
        </p:nvSpPr>
        <p:spPr>
          <a:xfrm>
            <a:off x="0" y="-16477"/>
            <a:ext cx="12192000" cy="996780"/>
          </a:xfrm>
          <a:prstGeom prst="rect">
            <a:avLst/>
          </a:prstGeom>
          <a:gradFill>
            <a:gsLst>
              <a:gs pos="100000">
                <a:srgbClr val="E5D4B1"/>
              </a:gs>
              <a:gs pos="0">
                <a:srgbClr val="A47F36"/>
              </a:gs>
              <a:gs pos="52000">
                <a:srgbClr val="E5D4B1"/>
              </a:gs>
              <a:gs pos="100000">
                <a:schemeClr val="bg1">
                  <a:shade val="65000"/>
                  <a:satMod val="300000"/>
                </a:schemeClr>
              </a:gs>
            </a:gsLst>
            <a:path path="circle">
              <a:fillToRect l="65000" b="98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GB" sz="1950" b="1" i="0" u="none" strike="noStrike" kern="1200" cap="none" spc="0" normalizeH="0" baseline="0" noProof="0" dirty="0">
                <a:ln>
                  <a:noFill/>
                </a:ln>
                <a:solidFill>
                  <a:srgbClr val="A47F36"/>
                </a:solidFill>
                <a:effectLst/>
                <a:uLnTx/>
                <a:uFillTx/>
                <a:latin typeface="Century" panose="02040604050505020304" pitchFamily="18" charset="0"/>
                <a:ea typeface="+mn-ea"/>
                <a:cs typeface="+mn-cs"/>
              </a:rPr>
              <a:t>UXBRIDGE</a:t>
            </a:r>
            <a:r>
              <a:rPr kumimoji="0" lang="en-GB" sz="1950" b="0" i="0" u="none" strike="noStrike" kern="1200" cap="none" spc="0" normalizeH="0" baseline="0" noProof="0" dirty="0">
                <a:ln>
                  <a:noFill/>
                </a:ln>
                <a:solidFill>
                  <a:srgbClr val="A47F36"/>
                </a:solidFill>
                <a:effectLst/>
                <a:uLnTx/>
                <a:uFillTx/>
                <a:latin typeface="Century" panose="02040604050505020304" pitchFamily="18" charset="0"/>
                <a:ea typeface="+mn-ea"/>
                <a:cs typeface="+mn-cs"/>
              </a:rPr>
              <a:t> 							</a:t>
            </a:r>
            <a:endParaRPr kumimoji="0" lang="en-GB" sz="1050" b="0" i="0" u="none" strike="noStrike" kern="1200" cap="none" spc="0" normalizeH="0" baseline="0" noProof="0" dirty="0">
              <a:ln>
                <a:noFill/>
              </a:ln>
              <a:solidFill>
                <a:prstClr val="white"/>
              </a:solidFill>
              <a:effectLst/>
              <a:uLnTx/>
              <a:uFillTx/>
              <a:latin typeface="Century" panose="02040604050505020304" pitchFamily="18" charset="0"/>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dirty="0">
                <a:ln>
                  <a:noFill/>
                </a:ln>
                <a:solidFill>
                  <a:srgbClr val="A47F36"/>
                </a:solidFill>
                <a:effectLst/>
                <a:uLnTx/>
                <a:uFillTx/>
                <a:latin typeface="Century" panose="02040604050505020304" pitchFamily="18" charset="0"/>
                <a:ea typeface="+mn-ea"/>
                <a:cs typeface="+mn-cs"/>
              </a:rPr>
              <a:t>		</a:t>
            </a:r>
            <a:r>
              <a:rPr kumimoji="0" lang="en-GB" sz="1500" b="1" i="0" u="none" strike="noStrike" kern="1200" cap="none" spc="0" normalizeH="0" baseline="0" noProof="0" dirty="0">
                <a:ln>
                  <a:noFill/>
                </a:ln>
                <a:solidFill>
                  <a:srgbClr val="A47F36"/>
                </a:solidFill>
                <a:effectLst/>
                <a:uLnTx/>
                <a:uFillTx/>
                <a:latin typeface="Century" panose="02040604050505020304" pitchFamily="18" charset="0"/>
                <a:ea typeface="+mn-ea"/>
                <a:cs typeface="+mn-cs"/>
              </a:rPr>
              <a:t>HIGH SCHOOL</a:t>
            </a:r>
            <a:r>
              <a:rPr kumimoji="0" lang="en-GB" sz="1500" b="0" i="0" u="none" strike="noStrike" kern="1200" cap="none" spc="0" normalizeH="0" baseline="0" noProof="0" dirty="0">
                <a:ln>
                  <a:noFill/>
                </a:ln>
                <a:solidFill>
                  <a:srgbClr val="A47F36"/>
                </a:solidFill>
                <a:effectLst/>
                <a:uLnTx/>
                <a:uFillTx/>
                <a:latin typeface="Bookman Old Style" panose="02050604050505020204" pitchFamily="18" charset="0"/>
                <a:ea typeface="+mn-ea"/>
                <a:cs typeface="+mn-cs"/>
              </a:rPr>
              <a:t>							</a:t>
            </a:r>
            <a:endParaRPr kumimoji="0" lang="en-GB" sz="1050" b="0" i="0" u="none" strike="noStrike" kern="1200" cap="none" spc="0" normalizeH="0" baseline="0" noProof="0" dirty="0">
              <a:ln>
                <a:noFill/>
              </a:ln>
              <a:solidFill>
                <a:prstClr val="white"/>
              </a:solidFill>
              <a:effectLst/>
              <a:uLnTx/>
              <a:uFillTx/>
              <a:latin typeface="Century" panose="02040604050505020304" pitchFamily="18" charset="0"/>
              <a:ea typeface="+mn-ea"/>
              <a:cs typeface="+mn-cs"/>
            </a:endParaRPr>
          </a:p>
        </p:txBody>
      </p:sp>
      <p:pic>
        <p:nvPicPr>
          <p:cNvPr id="5" name="Picture 7">
            <a:hlinkClick r:id="rId2"/>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23851" y="95250"/>
            <a:ext cx="903816"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userDrawn="1"/>
        </p:nvSpPr>
        <p:spPr bwMode="auto">
          <a:xfrm>
            <a:off x="10462504" y="220663"/>
            <a:ext cx="1230145"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FFFFFF"/>
                </a:solidFill>
                <a:effectLst/>
                <a:uLnTx/>
                <a:uFillTx/>
                <a:latin typeface="Century" panose="02040604050505020304" pitchFamily="18" charset="0"/>
                <a:ea typeface="+mn-ea"/>
                <a:cs typeface="+mn-cs"/>
              </a:rPr>
              <a:t>Proud to make</a:t>
            </a:r>
          </a:p>
          <a:p>
            <a:pPr marL="0" marR="0" lvl="0" indent="0" algn="ctr" defTabSz="6858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FFFFFF"/>
                </a:solidFill>
                <a:effectLst/>
                <a:uLnTx/>
                <a:uFillTx/>
                <a:latin typeface="Century" panose="02040604050505020304" pitchFamily="18" charset="0"/>
                <a:ea typeface="+mn-ea"/>
                <a:cs typeface="+mn-cs"/>
              </a:rPr>
              <a:t>success happen</a:t>
            </a:r>
          </a:p>
        </p:txBody>
      </p:sp>
      <p:sp>
        <p:nvSpPr>
          <p:cNvPr id="2" name="Title 1"/>
          <p:cNvSpPr>
            <a:spLocks noGrp="1"/>
          </p:cNvSpPr>
          <p:nvPr>
            <p:ph type="ctrTitle"/>
          </p:nvPr>
        </p:nvSpPr>
        <p:spPr>
          <a:xfrm>
            <a:off x="1524000" y="1122363"/>
            <a:ext cx="9144000" cy="2387600"/>
          </a:xfrm>
        </p:spPr>
        <p:txBody>
          <a:bodyPr anchor="b"/>
          <a:lstStyle>
            <a:lvl1pPr algn="ctr">
              <a:defRPr sz="4500">
                <a:solidFill>
                  <a:srgbClr val="A47F36"/>
                </a:solidFill>
              </a:defRPr>
            </a:lvl1pPr>
          </a:lstStyle>
          <a:p>
            <a:r>
              <a:rPr lang="en-US" dirty="0"/>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solidFill>
                  <a:srgbClr val="A47F36"/>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GB" dirty="0"/>
          </a:p>
        </p:txBody>
      </p:sp>
      <p:sp>
        <p:nvSpPr>
          <p:cNvPr id="7" name="Footer Placeholder 4"/>
          <p:cNvSpPr>
            <a:spLocks noGrp="1"/>
          </p:cNvSpPr>
          <p:nvPr>
            <p:ph type="ftr" sz="quarter" idx="10"/>
          </p:nvPr>
        </p:nvSpPr>
        <p:spPr>
          <a:xfrm>
            <a:off x="4038600" y="6356351"/>
            <a:ext cx="4572000" cy="365125"/>
          </a:xfrm>
        </p:spPr>
        <p:txBody>
          <a:bodyPr/>
          <a:lstStyle>
            <a:lvl1pPr>
              <a:defRPr/>
            </a:lvl1pPr>
          </a:lstStyle>
          <a:p>
            <a:pPr>
              <a:defRPr/>
            </a:pPr>
            <a:endParaRPr lang="en-GB"/>
          </a:p>
        </p:txBody>
      </p:sp>
      <p:sp>
        <p:nvSpPr>
          <p:cNvPr id="8" name="Slide Number Placeholder 5"/>
          <p:cNvSpPr>
            <a:spLocks noGrp="1"/>
          </p:cNvSpPr>
          <p:nvPr>
            <p:ph type="sldNum" sz="quarter" idx="11"/>
          </p:nvPr>
        </p:nvSpPr>
        <p:spPr/>
        <p:txBody>
          <a:bodyPr/>
          <a:lstStyle>
            <a:lvl1pPr>
              <a:defRPr/>
            </a:lvl1pPr>
          </a:lstStyle>
          <a:p>
            <a:pPr>
              <a:defRPr/>
            </a:pPr>
            <a:fld id="{2C4AEA53-A844-413B-8B13-852EEEB53F8C}" type="slidenum">
              <a:rPr lang="en-GB" smtClean="0"/>
              <a:pPr>
                <a:defRPr/>
              </a:pPr>
              <a:t>‹#›</a:t>
            </a:fld>
            <a:endParaRPr lang="en-GB"/>
          </a:p>
        </p:txBody>
      </p:sp>
    </p:spTree>
    <p:extLst>
      <p:ext uri="{BB962C8B-B14F-4D97-AF65-F5344CB8AC3E}">
        <p14:creationId xmlns:p14="http://schemas.microsoft.com/office/powerpoint/2010/main" val="396717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53D1248A-D43E-491B-8C55-7FE0A5AA8881}" type="datetimeFigureOut">
              <a:rPr lang="en-GB" smtClean="0"/>
              <a:pPr>
                <a:defRPr/>
              </a:pPr>
              <a:t>01/03/2023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C463FB6F-3316-4EF8-BFB0-3F74204725A2}" type="slidenum">
              <a:rPr lang="en-GB" smtClean="0"/>
              <a:pPr>
                <a:defRPr/>
              </a:pPr>
              <a:t>‹#›</a:t>
            </a:fld>
            <a:endParaRPr lang="en-GB"/>
          </a:p>
        </p:txBody>
      </p:sp>
    </p:spTree>
    <p:extLst>
      <p:ext uri="{BB962C8B-B14F-4D97-AF65-F5344CB8AC3E}">
        <p14:creationId xmlns:p14="http://schemas.microsoft.com/office/powerpoint/2010/main" val="3844779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831851" y="4589467"/>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71D0D0A5-1388-47BA-8B17-9803717612C1}" type="datetimeFigureOut">
              <a:rPr lang="en-GB" smtClean="0"/>
              <a:pPr>
                <a:defRPr/>
              </a:pPr>
              <a:t>01/03/2023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7FAEF5B-1312-4765-9B07-FCBDB1F25EED}" type="slidenum">
              <a:rPr lang="en-GB" smtClean="0"/>
              <a:pPr>
                <a:defRPr/>
              </a:pPr>
              <a:t>‹#›</a:t>
            </a:fld>
            <a:endParaRPr lang="en-GB"/>
          </a:p>
        </p:txBody>
      </p:sp>
    </p:spTree>
    <p:extLst>
      <p:ext uri="{BB962C8B-B14F-4D97-AF65-F5344CB8AC3E}">
        <p14:creationId xmlns:p14="http://schemas.microsoft.com/office/powerpoint/2010/main" val="3401862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267B865B-6623-4D07-8F96-53627FF5D7A8}" type="datetimeFigureOut">
              <a:rPr lang="en-GB" smtClean="0"/>
              <a:pPr>
                <a:defRPr/>
              </a:pPr>
              <a:t>01/03/2023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03C5C68-7783-4C7B-B537-A224E4FB7EB6}" type="slidenum">
              <a:rPr lang="en-GB" smtClean="0"/>
              <a:pPr>
                <a:defRPr/>
              </a:pPr>
              <a:t>‹#›</a:t>
            </a:fld>
            <a:endParaRPr lang="en-GB"/>
          </a:p>
        </p:txBody>
      </p:sp>
    </p:spTree>
    <p:extLst>
      <p:ext uri="{BB962C8B-B14F-4D97-AF65-F5344CB8AC3E}">
        <p14:creationId xmlns:p14="http://schemas.microsoft.com/office/powerpoint/2010/main" val="3120317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20E811D-8053-4297-BDDC-FEF52F2807F8}" type="datetimeFigureOut">
              <a:rPr lang="en-GB" smtClean="0"/>
              <a:pPr>
                <a:defRPr/>
              </a:pPr>
              <a:t>01/03/2023</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DA9D7CBA-F6AA-49BC-B29B-DA0295C92CA7}" type="slidenum">
              <a:rPr lang="en-GB" smtClean="0"/>
              <a:pPr>
                <a:defRPr/>
              </a:pPr>
              <a:t>‹#›</a:t>
            </a:fld>
            <a:endParaRPr lang="en-GB"/>
          </a:p>
        </p:txBody>
      </p:sp>
    </p:spTree>
    <p:extLst>
      <p:ext uri="{BB962C8B-B14F-4D97-AF65-F5344CB8AC3E}">
        <p14:creationId xmlns:p14="http://schemas.microsoft.com/office/powerpoint/2010/main" val="3455047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BDF6377B-6F13-4990-BA20-95DE9478296E}" type="datetimeFigureOut">
              <a:rPr lang="en-GB" smtClean="0"/>
              <a:pPr>
                <a:defRPr/>
              </a:pPr>
              <a:t>01/03/2023</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AB3530AA-739E-49EA-B85A-1AD6AE427AD8}" type="slidenum">
              <a:rPr lang="en-GB" smtClean="0"/>
              <a:pPr>
                <a:defRPr/>
              </a:pPr>
              <a:t>‹#›</a:t>
            </a:fld>
            <a:endParaRPr lang="en-GB"/>
          </a:p>
        </p:txBody>
      </p:sp>
    </p:spTree>
    <p:extLst>
      <p:ext uri="{BB962C8B-B14F-4D97-AF65-F5344CB8AC3E}">
        <p14:creationId xmlns:p14="http://schemas.microsoft.com/office/powerpoint/2010/main" val="29992288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E6563D0-78BD-4A3F-817E-B852C03C89CB}" type="datetimeFigureOut">
              <a:rPr lang="en-GB" smtClean="0"/>
              <a:pPr>
                <a:defRPr/>
              </a:pPr>
              <a:t>01/03/2023</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E5A614CA-40D0-4EA4-ABC3-E8F922B62933}" type="slidenum">
              <a:rPr lang="en-GB" smtClean="0"/>
              <a:pPr>
                <a:defRPr/>
              </a:pPr>
              <a:t>‹#›</a:t>
            </a:fld>
            <a:endParaRPr lang="en-GB"/>
          </a:p>
        </p:txBody>
      </p:sp>
    </p:spTree>
    <p:extLst>
      <p:ext uri="{BB962C8B-B14F-4D97-AF65-F5344CB8AC3E}">
        <p14:creationId xmlns:p14="http://schemas.microsoft.com/office/powerpoint/2010/main" val="1277223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5183188" y="987429"/>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E185FED6-C20D-418D-9BE3-4EB943DED227}" type="datetimeFigureOut">
              <a:rPr lang="en-GB" smtClean="0"/>
              <a:pPr>
                <a:defRPr/>
              </a:pPr>
              <a:t>01/03/2023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44B180FB-555E-4162-A609-17F65479E777}" type="slidenum">
              <a:rPr lang="en-GB" smtClean="0"/>
              <a:pPr>
                <a:defRPr/>
              </a:pPr>
              <a:t>‹#›</a:t>
            </a:fld>
            <a:endParaRPr lang="en-GB"/>
          </a:p>
        </p:txBody>
      </p:sp>
    </p:spTree>
    <p:extLst>
      <p:ext uri="{BB962C8B-B14F-4D97-AF65-F5344CB8AC3E}">
        <p14:creationId xmlns:p14="http://schemas.microsoft.com/office/powerpoint/2010/main" val="9829172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5C8CDFF-BE2D-4D74-BBC0-16A4A5C323F0}" type="datetimeFigureOut">
              <a:rPr lang="en-GB" smtClean="0"/>
              <a:pPr>
                <a:defRPr/>
              </a:pPr>
              <a:t>01/03/2023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D03EC066-6CCE-4F67-B739-9DE71657D362}" type="slidenum">
              <a:rPr lang="en-GB" smtClean="0"/>
              <a:pPr>
                <a:defRPr/>
              </a:pPr>
              <a:t>‹#›</a:t>
            </a:fld>
            <a:endParaRPr lang="en-GB"/>
          </a:p>
        </p:txBody>
      </p:sp>
    </p:spTree>
    <p:extLst>
      <p:ext uri="{BB962C8B-B14F-4D97-AF65-F5344CB8AC3E}">
        <p14:creationId xmlns:p14="http://schemas.microsoft.com/office/powerpoint/2010/main" val="4194344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807E6321-48B2-40F0-9542-164F29E415DC}" type="datetimeFigureOut">
              <a:rPr lang="en-GB" smtClean="0"/>
              <a:pPr>
                <a:defRPr/>
              </a:pPr>
              <a:t>01/03/2023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041E229C-37D1-4728-AB21-E54865175610}" type="slidenum">
              <a:rPr lang="en-GB" smtClean="0"/>
              <a:pPr>
                <a:defRPr/>
              </a:pPr>
              <a:t>‹#›</a:t>
            </a:fld>
            <a:endParaRPr lang="en-GB"/>
          </a:p>
        </p:txBody>
      </p:sp>
    </p:spTree>
    <p:extLst>
      <p:ext uri="{BB962C8B-B14F-4D97-AF65-F5344CB8AC3E}">
        <p14:creationId xmlns:p14="http://schemas.microsoft.com/office/powerpoint/2010/main" val="3006309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87895854-17CC-4C4B-8793-71C6AD386A92}" type="datetimeFigureOut">
              <a:rPr lang="en-GB" smtClean="0"/>
              <a:pPr>
                <a:defRPr/>
              </a:pPr>
              <a:t>01/03/2023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81EDB810-4F9B-4CCE-871C-4B499D100F0A}" type="slidenum">
              <a:rPr lang="en-GB" smtClean="0"/>
              <a:pPr>
                <a:defRPr/>
              </a:pPr>
              <a:t>‹#›</a:t>
            </a:fld>
            <a:endParaRPr lang="en-GB"/>
          </a:p>
        </p:txBody>
      </p:sp>
    </p:spTree>
    <p:extLst>
      <p:ext uri="{BB962C8B-B14F-4D97-AF65-F5344CB8AC3E}">
        <p14:creationId xmlns:p14="http://schemas.microsoft.com/office/powerpoint/2010/main" val="9748312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defTabSz="685800" eaLnBrk="1" fontAlgn="auto" hangingPunct="1">
              <a:spcBef>
                <a:spcPts val="0"/>
              </a:spcBef>
              <a:spcAft>
                <a:spcPts val="0"/>
              </a:spcAft>
              <a:defRPr sz="900">
                <a:solidFill>
                  <a:prstClr val="black">
                    <a:tint val="75000"/>
                  </a:prstClr>
                </a:solidFill>
                <a:latin typeface="Calibri" panose="020F0502020204030204"/>
              </a:defRPr>
            </a:lvl1pPr>
          </a:lstStyle>
          <a:p>
            <a:pPr>
              <a:defRPr/>
            </a:pPr>
            <a:fld id="{B98F62FC-88BD-468C-A599-FD4C130B99A9}" type="datetimeFigureOut">
              <a:rPr lang="en-GB" smtClean="0"/>
              <a:pPr>
                <a:defRPr/>
              </a:pPr>
              <a:t>01/03/2023</a:t>
            </a:fld>
            <a:endParaRPr lang="en-GB"/>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defTabSz="685800" eaLnBrk="1" fontAlgn="auto" hangingPunct="1">
              <a:spcBef>
                <a:spcPts val="0"/>
              </a:spcBef>
              <a:spcAft>
                <a:spcPts val="0"/>
              </a:spcAft>
              <a:defRPr sz="900">
                <a:solidFill>
                  <a:prstClr val="black">
                    <a:tint val="75000"/>
                  </a:prstClr>
                </a:solidFill>
                <a:latin typeface="Calibri" panose="020F0502020204030204"/>
              </a:defRPr>
            </a:lvl1pPr>
          </a:lstStyle>
          <a:p>
            <a:pPr>
              <a:defRPr/>
            </a:pPr>
            <a:endParaRPr lang="en-GB"/>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defTabSz="685800" eaLnBrk="1" fontAlgn="auto" hangingPunct="1">
              <a:spcBef>
                <a:spcPts val="0"/>
              </a:spcBef>
              <a:spcAft>
                <a:spcPts val="0"/>
              </a:spcAft>
              <a:defRPr sz="900">
                <a:solidFill>
                  <a:prstClr val="black">
                    <a:tint val="75000"/>
                  </a:prstClr>
                </a:solidFill>
                <a:latin typeface="Calibri" panose="020F0502020204030204"/>
              </a:defRPr>
            </a:lvl1pPr>
          </a:lstStyle>
          <a:p>
            <a:pPr>
              <a:defRPr/>
            </a:pPr>
            <a:fld id="{4B1378D9-28D0-40FE-A481-EC18EA036A78}" type="slidenum">
              <a:rPr lang="en-GB" smtClean="0"/>
              <a:pPr>
                <a:defRPr/>
              </a:pPr>
              <a:t>‹#›</a:t>
            </a:fld>
            <a:endParaRPr lang="en-GB"/>
          </a:p>
        </p:txBody>
      </p:sp>
    </p:spTree>
    <p:extLst>
      <p:ext uri="{BB962C8B-B14F-4D97-AF65-F5344CB8AC3E}">
        <p14:creationId xmlns:p14="http://schemas.microsoft.com/office/powerpoint/2010/main" val="32607598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17207" y="350066"/>
            <a:ext cx="6737350" cy="241300"/>
          </a:xfrm>
          <a:prstGeom prst="rect">
            <a:avLst/>
          </a:prstGeom>
        </p:spPr>
        <p:txBody>
          <a:bodyPr>
            <a:spAutoFit/>
          </a:bodyPr>
          <a:lstStyle/>
          <a:p>
            <a:pPr algn="ctr" defTabSz="685783">
              <a:defRPr/>
            </a:pPr>
            <a:r>
              <a:rPr lang="en-US" sz="965" i="1" dirty="0">
                <a:solidFill>
                  <a:prstClr val="black"/>
                </a:solidFill>
                <a:latin typeface="Calibri" panose="020F0502020204030204"/>
              </a:rPr>
              <a:t> The progressive, inclusive curriculum ‘skills, knowledge and concepts: literacy, life skills and enrichment’</a:t>
            </a:r>
          </a:p>
        </p:txBody>
      </p:sp>
      <p:graphicFrame>
        <p:nvGraphicFramePr>
          <p:cNvPr id="6" name="Table 5"/>
          <p:cNvGraphicFramePr>
            <a:graphicFrameLocks noGrp="1"/>
          </p:cNvGraphicFramePr>
          <p:nvPr>
            <p:extLst>
              <p:ext uri="{D42A27DB-BD31-4B8C-83A1-F6EECF244321}">
                <p14:modId xmlns:p14="http://schemas.microsoft.com/office/powerpoint/2010/main" val="2930680931"/>
              </p:ext>
            </p:extLst>
          </p:nvPr>
        </p:nvGraphicFramePr>
        <p:xfrm>
          <a:off x="258038" y="611951"/>
          <a:ext cx="5444930" cy="6246049"/>
        </p:xfrm>
        <a:graphic>
          <a:graphicData uri="http://schemas.openxmlformats.org/drawingml/2006/table">
            <a:tbl>
              <a:tblPr firstRow="1" firstCol="1" bandRow="1" bandCol="1">
                <a:tableStyleId>{5C22544A-7EE6-4342-B048-85BDC9FD1C3A}</a:tableStyleId>
              </a:tblPr>
              <a:tblGrid>
                <a:gridCol w="1445892">
                  <a:extLst>
                    <a:ext uri="{9D8B030D-6E8A-4147-A177-3AD203B41FA5}">
                      <a16:colId xmlns:a16="http://schemas.microsoft.com/office/drawing/2014/main" val="105210733"/>
                    </a:ext>
                  </a:extLst>
                </a:gridCol>
                <a:gridCol w="3999038">
                  <a:extLst>
                    <a:ext uri="{9D8B030D-6E8A-4147-A177-3AD203B41FA5}">
                      <a16:colId xmlns:a16="http://schemas.microsoft.com/office/drawing/2014/main" val="656256722"/>
                    </a:ext>
                  </a:extLst>
                </a:gridCol>
              </a:tblGrid>
              <a:tr h="639255">
                <a:tc>
                  <a:txBody>
                    <a:bodyPr/>
                    <a:lstStyle/>
                    <a:p>
                      <a:pPr>
                        <a:lnSpc>
                          <a:spcPct val="115000"/>
                        </a:lnSpc>
                        <a:spcAft>
                          <a:spcPts val="0"/>
                        </a:spcAft>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en-GB" sz="1100" u="sng" dirty="0">
                          <a:solidFill>
                            <a:srgbClr val="0070C0"/>
                          </a:solidFill>
                          <a:effectLst/>
                        </a:rPr>
                        <a:t>Autumn 1</a:t>
                      </a:r>
                      <a:endParaRPr lang="en-GB" sz="1100"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baseline="0" dirty="0">
                          <a:solidFill>
                            <a:srgbClr val="0070C0"/>
                          </a:solidFill>
                          <a:effectLst/>
                          <a:latin typeface="Calibri"/>
                          <a:ea typeface="Calibri" panose="020F0502020204030204" pitchFamily="34" charset="0"/>
                          <a:cs typeface="Times New Roman"/>
                        </a:rPr>
                        <a:t>Year 11</a:t>
                      </a:r>
                      <a:endParaRPr lang="en-GB" sz="1100" dirty="0">
                        <a:solidFill>
                          <a:srgbClr val="0070C0"/>
                        </a:solidFill>
                        <a:effectLst/>
                        <a:latin typeface="Calibri"/>
                        <a:ea typeface="Calibri" panose="020F0502020204030204" pitchFamily="34" charset="0"/>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defRPr/>
                      </a:pPr>
                      <a:endParaRPr lang="en-GB" sz="1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extLst>
                  <a:ext uri="{0D108BD9-81ED-4DB2-BD59-A6C34878D82A}">
                    <a16:rowId xmlns:a16="http://schemas.microsoft.com/office/drawing/2014/main" val="175877427"/>
                  </a:ext>
                </a:extLst>
              </a:tr>
              <a:tr h="5606794">
                <a:tc>
                  <a:txBody>
                    <a:bodyPr/>
                    <a:lstStyle/>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Autumn 1 – 7 weeks </a:t>
                      </a:r>
                      <a:endParaRPr lang="en-GB"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lang="en-GB"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Literacy / Numeracy foci</a:t>
                      </a:r>
                      <a:endParaRPr lang="en-GB"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Reading </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Structured writing</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Essay writing</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Definition</a:t>
                      </a:r>
                    </a:p>
                    <a:p>
                      <a:pPr marL="0" lvl="0" indent="0" algn="l">
                        <a:buFont typeface="Symbol" panose="05050102010706020507" pitchFamily="18" charset="2"/>
                        <a:buNone/>
                      </a:pP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lvl="0" indent="0" algn="l">
                        <a:buFont typeface="Symbol" panose="05050102010706020507" pitchFamily="18" charset="2"/>
                        <a:buNone/>
                      </a:pPr>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Numeracy</a:t>
                      </a:r>
                    </a:p>
                    <a:p>
                      <a:pPr marL="0" lvl="0" indent="0" algn="l">
                        <a:buFont typeface="Symbol" panose="05050102010706020507" pitchFamily="18" charset="2"/>
                        <a:buNone/>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Proportion of the types of relationships in the UK</a:t>
                      </a: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lang="en-GB"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Homework</a:t>
                      </a:r>
                      <a:endParaRPr lang="en-GB"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Relationships Booklet</a:t>
                      </a:r>
                    </a:p>
                    <a:p>
                      <a:pPr algn="l"/>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Revisiting, revising, remembering opportunities</a:t>
                      </a:r>
                      <a:endParaRPr lang="en-GB" sz="105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Exam questions</a:t>
                      </a:r>
                      <a:endParaRPr lang="en-GB" sz="105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Starters – retrieval </a:t>
                      </a:r>
                      <a:endParaRPr lang="en-GB" sz="105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 &amp; C’s</a:t>
                      </a:r>
                      <a:endParaRPr lang="en-GB" sz="105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114300" marR="114300" marT="0" marB="0">
                    <a:solidFill>
                      <a:srgbClr val="CCA964"/>
                    </a:solidFill>
                  </a:tcPr>
                </a:tc>
                <a:tc>
                  <a:txBody>
                    <a:bodyPr/>
                    <a:lstStyle/>
                    <a:p>
                      <a:pPr algn="l"/>
                      <a:r>
                        <a:rPr lang="en-GB" sz="1100" b="1" u="sng" dirty="0">
                          <a:effectLst/>
                          <a:latin typeface="Calibri" panose="020F0502020204030204" pitchFamily="34" charset="0"/>
                          <a:ea typeface="Calibri" panose="020F0502020204030204" pitchFamily="34" charset="0"/>
                          <a:cs typeface="Arial" panose="020B0604020202020204" pitchFamily="34" charset="0"/>
                        </a:rPr>
                        <a:t>Unit 1: Relationships (Component 1)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u="none" strike="noStrike" dirty="0">
                          <a:effectLst/>
                          <a:latin typeface="Calibri" panose="020F0502020204030204" pitchFamily="34" charset="0"/>
                          <a:ea typeface="Calibri" panose="020F0502020204030204" pitchFamily="34" charset="0"/>
                          <a:cs typeface="Arial" panose="020B0604020202020204" pitchFamily="34" charset="0"/>
                        </a:rPr>
                        <a:t> </a:t>
                      </a:r>
                    </a:p>
                    <a:p>
                      <a:pPr algn="l"/>
                      <a:r>
                        <a:rPr lang="en-GB" sz="1100" dirty="0">
                          <a:effectLst/>
                          <a:latin typeface="Calibri" panose="020F0502020204030204" pitchFamily="34" charset="0"/>
                          <a:ea typeface="Calibri" panose="020F0502020204030204" pitchFamily="34" charset="0"/>
                          <a:cs typeface="Arial" panose="020B0604020202020204" pitchFamily="34" charset="0"/>
                        </a:rPr>
                        <a:t>Christianity and Islam</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GCSE Assessment objectives: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panose="020F0502020204030204" pitchFamily="34" charset="0"/>
                          <a:ea typeface="Calibri" panose="020F0502020204030204" pitchFamily="34" charset="0"/>
                          <a:cs typeface="Arial" panose="020B0604020202020204" pitchFamily="34" charset="0"/>
                        </a:rPr>
                        <a:t>The changing nature and role of the family life in Britain.  Christianity and Islam all regard marriage as the basis for family life.</a:t>
                      </a:r>
                    </a:p>
                    <a:p>
                      <a:pPr algn="l"/>
                      <a:r>
                        <a:rPr lang="en-GB" sz="1100" dirty="0">
                          <a:effectLst/>
                          <a:latin typeface="Calibri" panose="020F0502020204030204" pitchFamily="34" charset="0"/>
                          <a:ea typeface="Calibri" panose="020F0502020204030204" pitchFamily="34" charset="0"/>
                          <a:cs typeface="Arial" panose="020B0604020202020204" pitchFamily="34" charset="0"/>
                        </a:rPr>
                        <a:t>Changing attitudes to marriage as people are increasingly choosing to cohabit or marry in non-religious ceremonies.  These changing attitudes raise issues about topic such as </a:t>
                      </a:r>
                      <a:r>
                        <a:rPr lang="en-GB" sz="1100" b="1" dirty="0">
                          <a:effectLst/>
                          <a:latin typeface="Calibri" panose="020F0502020204030204" pitchFamily="34" charset="0"/>
                          <a:ea typeface="Calibri" panose="020F0502020204030204" pitchFamily="34" charset="0"/>
                          <a:cs typeface="Arial" panose="020B0604020202020204" pitchFamily="34" charset="0"/>
                        </a:rPr>
                        <a:t>adultery, separation, divorce and remarriage.</a:t>
                      </a:r>
                    </a:p>
                    <a:p>
                      <a:pPr algn="l"/>
                      <a:endParaRPr lang="en-GB" sz="1100" b="1"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panose="020F0502020204030204" pitchFamily="34" charset="0"/>
                          <a:ea typeface="Calibri" panose="020F0502020204030204" pitchFamily="34" charset="0"/>
                          <a:cs typeface="Arial" panose="020B0604020202020204" pitchFamily="34" charset="0"/>
                        </a:rPr>
                        <a:t>Different attitudes to sexual relationships.  Both religions have specific teachings about the nature and purpose of sex and conditions under which contraception may be used. Changing attitudes to same-sex relationships.</a:t>
                      </a:r>
                    </a:p>
                    <a:p>
                      <a:pPr algn="l"/>
                      <a:r>
                        <a:rPr lang="en-GB" sz="1100" dirty="0">
                          <a:effectLst/>
                          <a:latin typeface="Calibri" panose="020F0502020204030204" pitchFamily="34" charset="0"/>
                          <a:ea typeface="Calibri" panose="020F0502020204030204" pitchFamily="34" charset="0"/>
                          <a:cs typeface="Arial" panose="020B0604020202020204" pitchFamily="34" charset="0"/>
                        </a:rPr>
                        <a:t> Attitudes towards men and women and issues of gender quality</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Enrichment/life and work skills:</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Videos </a:t>
                      </a: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Group tasks </a:t>
                      </a: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Research skills</a:t>
                      </a: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Public speaking </a:t>
                      </a: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Inquiry skills </a:t>
                      </a: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CEIAG – </a:t>
                      </a:r>
                      <a:r>
                        <a:rPr lang="en-GB" sz="1100" dirty="0">
                          <a:effectLst/>
                          <a:latin typeface="Calibri" panose="020F0502020204030204" pitchFamily="34" charset="0"/>
                          <a:ea typeface="Calibri" panose="020F0502020204030204" pitchFamily="34" charset="0"/>
                          <a:cs typeface="Arial" panose="020B0604020202020204" pitchFamily="34" charset="0"/>
                        </a:rPr>
                        <a:t>Legal issues within families, the law and what those working in the law have to follow by.</a:t>
                      </a: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Assessments:  (PPE2)</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panose="020F0502020204030204" pitchFamily="34" charset="0"/>
                          <a:ea typeface="Calibri" panose="020F0502020204030204" pitchFamily="34" charset="0"/>
                          <a:cs typeface="Arial" panose="020B0604020202020204" pitchFamily="34" charset="0"/>
                        </a:rPr>
                        <a:t>“Cohabitation undermines the sanctity of marriage” 15 marks with </a:t>
                      </a:r>
                      <a:r>
                        <a:rPr lang="en-GB" sz="1100" dirty="0" err="1">
                          <a:effectLst/>
                          <a:latin typeface="Calibri" panose="020F0502020204030204" pitchFamily="34" charset="0"/>
                          <a:ea typeface="Calibri" panose="020F0502020204030204" pitchFamily="34" charset="0"/>
                          <a:cs typeface="Arial" panose="020B0604020202020204" pitchFamily="34" charset="0"/>
                        </a:rPr>
                        <a:t>SPaG</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panose="020F0502020204030204" pitchFamily="34" charset="0"/>
                          <a:ea typeface="Calibri" panose="020F0502020204030204" pitchFamily="34" charset="0"/>
                          <a:cs typeface="Arial" panose="020B0604020202020204" pitchFamily="34" charset="0"/>
                        </a:rPr>
                        <a:t> </a:t>
                      </a:r>
                    </a:p>
                    <a:p>
                      <a:pPr algn="l"/>
                      <a:r>
                        <a:rPr lang="en-GB" sz="11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SMSC – </a:t>
                      </a: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Discussion and analysis of different cultural and religious viewpoints concerning different ethical viewpoints. </a:t>
                      </a:r>
                      <a:endParaRPr lang="en-GB" sz="1050" dirty="0">
                        <a:effectLst/>
                        <a:latin typeface="Calibri" panose="020F0502020204030204" pitchFamily="34" charset="0"/>
                        <a:ea typeface="Calibri" panose="020F0502020204030204" pitchFamily="34" charset="0"/>
                        <a:cs typeface="Arial" panose="020B0604020202020204" pitchFamily="34" charset="0"/>
                      </a:endParaRPr>
                    </a:p>
                  </a:txBody>
                  <a:tcPr marL="114300" marR="114300" marT="0" marB="0">
                    <a:solidFill>
                      <a:srgbClr val="E5D4B1"/>
                    </a:solidFill>
                  </a:tcPr>
                </a:tc>
                <a:extLst>
                  <a:ext uri="{0D108BD9-81ED-4DB2-BD59-A6C34878D82A}">
                    <a16:rowId xmlns:a16="http://schemas.microsoft.com/office/drawing/2014/main" val="56192394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786995415"/>
              </p:ext>
            </p:extLst>
          </p:nvPr>
        </p:nvGraphicFramePr>
        <p:xfrm>
          <a:off x="5799491" y="611951"/>
          <a:ext cx="6007497" cy="6255654"/>
        </p:xfrm>
        <a:graphic>
          <a:graphicData uri="http://schemas.openxmlformats.org/drawingml/2006/table">
            <a:tbl>
              <a:tblPr firstRow="1" firstCol="1" bandRow="1" bandCol="1">
                <a:tableStyleId>{5C22544A-7EE6-4342-B048-85BDC9FD1C3A}</a:tableStyleId>
              </a:tblPr>
              <a:tblGrid>
                <a:gridCol w="1687958">
                  <a:extLst>
                    <a:ext uri="{9D8B030D-6E8A-4147-A177-3AD203B41FA5}">
                      <a16:colId xmlns:a16="http://schemas.microsoft.com/office/drawing/2014/main" val="105210733"/>
                    </a:ext>
                  </a:extLst>
                </a:gridCol>
                <a:gridCol w="4319539">
                  <a:extLst>
                    <a:ext uri="{9D8B030D-6E8A-4147-A177-3AD203B41FA5}">
                      <a16:colId xmlns:a16="http://schemas.microsoft.com/office/drawing/2014/main" val="656256722"/>
                    </a:ext>
                  </a:extLst>
                </a:gridCol>
              </a:tblGrid>
              <a:tr h="647354">
                <a:tc>
                  <a:txBody>
                    <a:bodyPr/>
                    <a:lstStyle/>
                    <a:p>
                      <a:pPr>
                        <a:lnSpc>
                          <a:spcPct val="115000"/>
                        </a:lnSpc>
                        <a:spcAft>
                          <a:spcPts val="0"/>
                        </a:spcAft>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en-GB" sz="1000" u="sng" dirty="0">
                          <a:solidFill>
                            <a:srgbClr val="0070C0"/>
                          </a:solidFill>
                          <a:effectLst/>
                        </a:rPr>
                        <a:t>Autumn 2</a:t>
                      </a:r>
                      <a:endParaRPr lang="en-GB" sz="1000"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baseline="0" dirty="0">
                          <a:solidFill>
                            <a:srgbClr val="0070C0"/>
                          </a:solidFill>
                          <a:effectLst/>
                          <a:latin typeface="Calibri"/>
                          <a:ea typeface="Calibri" panose="020F0502020204030204" pitchFamily="34" charset="0"/>
                          <a:cs typeface="Times New Roman"/>
                        </a:rPr>
                        <a:t>Year 11</a:t>
                      </a:r>
                      <a:endParaRPr lang="en-GB" sz="1000" dirty="0">
                        <a:solidFill>
                          <a:srgbClr val="0070C0"/>
                        </a:solidFill>
                        <a:effectLst/>
                        <a:latin typeface="Calibri"/>
                        <a:ea typeface="Calibri" panose="020F0502020204030204" pitchFamily="34" charset="0"/>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defRPr/>
                      </a:pPr>
                      <a:endParaRPr lang="en-GB" sz="1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extLst>
                  <a:ext uri="{0D108BD9-81ED-4DB2-BD59-A6C34878D82A}">
                    <a16:rowId xmlns:a16="http://schemas.microsoft.com/office/drawing/2014/main" val="175877427"/>
                  </a:ext>
                </a:extLst>
              </a:tr>
              <a:tr h="5608300">
                <a:tc>
                  <a:txBody>
                    <a:bodyPr/>
                    <a:lstStyle/>
                    <a:p>
                      <a:pPr algn="l"/>
                      <a:r>
                        <a:rPr lang="en-GB" sz="12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Autumn 2 – 8 weeks</a:t>
                      </a:r>
                      <a:endPar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2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Literacy / Numeracy foci</a:t>
                      </a:r>
                      <a:endPar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Reading </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Structured writing</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Essay writing</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Definition</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lvl="0" indent="0" algn="l">
                        <a:buFont typeface="Symbol" panose="05050102010706020507" pitchFamily="18" charset="2"/>
                        <a:buNone/>
                      </a:pPr>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Numeracy</a:t>
                      </a:r>
                    </a:p>
                    <a:p>
                      <a:pPr marL="0" lvl="0" indent="0" algn="l">
                        <a:buFont typeface="Symbol" panose="05050102010706020507" pitchFamily="18" charset="2"/>
                        <a:buNone/>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Statistics on the human rights violations in the world.</a:t>
                      </a: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p>
                    <a:p>
                      <a:pPr algn="l"/>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2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Homework</a:t>
                      </a:r>
                      <a:endPar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171450" indent="-171450" algn="l">
                        <a:buFont typeface="Arial" panose="020B0604020202020204" pitchFamily="34" charset="0"/>
                        <a:buChar char="•"/>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Human Rights Booklet  </a:t>
                      </a:r>
                    </a:p>
                    <a:p>
                      <a:pPr algn="l"/>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2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Revisiting, revising, remembering opportunities</a:t>
                      </a:r>
                      <a:endPar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Exam questions</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Starters – retrieval </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 &amp; C’s</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114300" marR="114300" marT="0" marB="0">
                    <a:solidFill>
                      <a:srgbClr val="CCA964"/>
                    </a:solidFill>
                  </a:tcPr>
                </a:tc>
                <a:tc>
                  <a:txBody>
                    <a:bodyPr/>
                    <a:lstStyle/>
                    <a:p>
                      <a:pPr algn="l"/>
                      <a:r>
                        <a:rPr lang="en-GB" sz="1200" dirty="0">
                          <a:effectLst/>
                          <a:latin typeface="Calibri" panose="020F0502020204030204" pitchFamily="34" charset="0"/>
                          <a:ea typeface="Calibri" panose="020F0502020204030204" pitchFamily="34" charset="0"/>
                          <a:cs typeface="Arial" panose="020B0604020202020204" pitchFamily="34" charset="0"/>
                        </a:rPr>
                        <a:t> </a:t>
                      </a:r>
                      <a:r>
                        <a:rPr lang="en-GB" sz="1100" b="1" u="sng" dirty="0">
                          <a:solidFill>
                            <a:srgbClr val="000000"/>
                          </a:solidFill>
                          <a:effectLst/>
                          <a:latin typeface="Calibri" panose="020F0502020204030204" pitchFamily="34" charset="0"/>
                          <a:ea typeface="Calibri" panose="020F0502020204030204" pitchFamily="34" charset="0"/>
                          <a:cs typeface="Arial" panose="020B0604020202020204" pitchFamily="34" charset="0"/>
                        </a:rPr>
                        <a:t>Unit 2: Human Rights (Component 1)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GCSE Assessment objectives: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solidFill>
                            <a:srgbClr val="000000"/>
                          </a:solidFill>
                          <a:effectLst/>
                          <a:latin typeface="Calibri"/>
                          <a:ea typeface="Calibri" panose="020F0502020204030204" pitchFamily="34" charset="0"/>
                          <a:cs typeface="Arial"/>
                        </a:rPr>
                        <a:t> What is meant by Human rights and consider the connections with social justice.  Examine the importance of human dignity for both Christians and Muslims, and examine the ways they put these things in to practice. Consider conflicts between personal conviction and the law and freedom of speech.</a:t>
                      </a:r>
                      <a:endParaRPr lang="en-GB" sz="1100" dirty="0">
                        <a:effectLst/>
                        <a:latin typeface="Calibri"/>
                        <a:ea typeface="Calibri" panose="020F0502020204030204" pitchFamily="34" charset="0"/>
                        <a:cs typeface="Arial"/>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Enrichment/life and work skills:</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Arial" panose="020B0604020202020204" pitchFamily="34" charset="0"/>
                        <a:buChar char="•"/>
                        <a:tabLst>
                          <a:tab pos="457200" algn="l"/>
                        </a:tabLs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Videos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Font typeface="Arial" panose="020B0604020202020204" pitchFamily="34" charset="0"/>
                        <a:buChar char="•"/>
                        <a:tabLst>
                          <a:tab pos="457200" algn="l"/>
                        </a:tabLs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Research skills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Font typeface="Arial" panose="020B0604020202020204" pitchFamily="34" charset="0"/>
                        <a:buChar char="•"/>
                        <a:tabLst>
                          <a:tab pos="457200" algn="l"/>
                        </a:tabLs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Public speaking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Font typeface="Arial" panose="020B0604020202020204" pitchFamily="34" charset="0"/>
                        <a:buChar char="•"/>
                        <a:tabLst>
                          <a:tab pos="457200" algn="l"/>
                        </a:tabLs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Inquiry skills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CEIAG – </a:t>
                      </a:r>
                      <a:r>
                        <a:rPr lang="en-GB" sz="1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Court and civil service requirements in Human rights issues.  Public speaking and research skills practice for working environment alongside the legal aspect of rights for Humans around the world.</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Assessments: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“People should be allowed to express their religious beliefs in public”. 15 mark and </a:t>
                      </a:r>
                      <a:r>
                        <a:rPr lang="en-GB" sz="1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SPaG</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effectLst/>
                          <a:latin typeface="Calibri" panose="020F0502020204030204" pitchFamily="34" charset="0"/>
                          <a:ea typeface="Calibri" panose="020F0502020204030204" pitchFamily="34" charset="0"/>
                          <a:cs typeface="Arial" panose="020B0604020202020204" pitchFamily="34" charset="0"/>
                        </a:rPr>
                        <a:t>SMSC</a:t>
                      </a:r>
                      <a:r>
                        <a:rPr lang="en-GB" sz="1100" dirty="0">
                          <a:effectLst/>
                          <a:latin typeface="Calibri" panose="020F0502020204030204" pitchFamily="34" charset="0"/>
                          <a:ea typeface="Calibri" panose="020F0502020204030204" pitchFamily="34" charset="0"/>
                          <a:cs typeface="Arial" panose="020B0604020202020204" pitchFamily="34" charset="0"/>
                        </a:rPr>
                        <a:t> – Discussion and analysis of different cultural and religious viewpoints concerning different ethical viewpoints around the issues of Human Rights. </a:t>
                      </a:r>
                      <a:r>
                        <a:rPr lang="en-GB" sz="1100" dirty="0">
                          <a:effectLst/>
                          <a:latin typeface="+mn-lt"/>
                          <a:ea typeface="Times New Roman" panose="02020603050405020304" pitchFamily="18" charset="0"/>
                          <a:cs typeface="Arial"/>
                        </a:rPr>
                        <a:t>Promoted British Values: Individual liberty in regards to religion and Mutual respect and tolerance in regards to ones beliefs and opinions. </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114300" marR="114300" marT="0" marB="0">
                    <a:solidFill>
                      <a:srgbClr val="E5D4B1"/>
                    </a:solidFill>
                  </a:tcPr>
                </a:tc>
                <a:extLst>
                  <a:ext uri="{0D108BD9-81ED-4DB2-BD59-A6C34878D82A}">
                    <a16:rowId xmlns:a16="http://schemas.microsoft.com/office/drawing/2014/main" val="561923946"/>
                  </a:ext>
                </a:extLst>
              </a:tr>
            </a:tbl>
          </a:graphicData>
        </a:graphic>
      </p:graphicFrame>
      <p:pic>
        <p:nvPicPr>
          <p:cNvPr id="51245" name="Picture 10"/>
          <p:cNvPicPr>
            <a:picLocks noChangeAspect="1"/>
          </p:cNvPicPr>
          <p:nvPr/>
        </p:nvPicPr>
        <p:blipFill>
          <a:blip r:embed="rId3">
            <a:extLst>
              <a:ext uri="{28A0092B-C50C-407E-A947-70E740481C1C}">
                <a14:useLocalDpi xmlns:a14="http://schemas.microsoft.com/office/drawing/2010/main" val="0"/>
              </a:ext>
            </a:extLst>
          </a:blip>
          <a:srcRect r="68478"/>
          <a:stretch>
            <a:fillRect/>
          </a:stretch>
        </p:blipFill>
        <p:spPr bwMode="auto">
          <a:xfrm>
            <a:off x="258038" y="79793"/>
            <a:ext cx="497174" cy="420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6" name="TextBox 1"/>
          <p:cNvSpPr txBox="1">
            <a:spLocks noChangeArrowheads="1"/>
          </p:cNvSpPr>
          <p:nvPr/>
        </p:nvSpPr>
        <p:spPr bwMode="auto">
          <a:xfrm>
            <a:off x="2436195" y="26696"/>
            <a:ext cx="76993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fontAlgn="base">
              <a:lnSpc>
                <a:spcPct val="100000"/>
              </a:lnSpc>
              <a:spcBef>
                <a:spcPct val="0"/>
              </a:spcBef>
              <a:spcAft>
                <a:spcPct val="0"/>
              </a:spcAft>
              <a:buNone/>
            </a:pPr>
            <a:r>
              <a:rPr lang="en-GB" altLang="en-US" sz="1600" b="1" dirty="0">
                <a:solidFill>
                  <a:srgbClr val="A47F36"/>
                </a:solidFill>
                <a:latin typeface="Century Gothic" panose="020B0502020202020204" pitchFamily="34" charset="0"/>
              </a:rPr>
              <a:t>YEAR 11 CURRICULUM MAP</a:t>
            </a:r>
          </a:p>
        </p:txBody>
      </p:sp>
    </p:spTree>
    <p:extLst>
      <p:ext uri="{BB962C8B-B14F-4D97-AF65-F5344CB8AC3E}">
        <p14:creationId xmlns:p14="http://schemas.microsoft.com/office/powerpoint/2010/main" val="1362591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17207" y="350066"/>
            <a:ext cx="6737350" cy="241300"/>
          </a:xfrm>
          <a:prstGeom prst="rect">
            <a:avLst/>
          </a:prstGeom>
        </p:spPr>
        <p:txBody>
          <a:bodyPr>
            <a:spAutoFit/>
          </a:bodyPr>
          <a:lstStyle/>
          <a:p>
            <a:pPr algn="ctr" defTabSz="685783">
              <a:defRPr/>
            </a:pPr>
            <a:r>
              <a:rPr lang="en-US" sz="965" i="1" dirty="0">
                <a:solidFill>
                  <a:prstClr val="black"/>
                </a:solidFill>
                <a:latin typeface="Calibri" panose="020F0502020204030204"/>
              </a:rPr>
              <a:t> The progressive, inclusive curriculum ‘skills, knowledge and concepts: literacy, life skills and enrichment’</a:t>
            </a:r>
          </a:p>
        </p:txBody>
      </p:sp>
      <p:graphicFrame>
        <p:nvGraphicFramePr>
          <p:cNvPr id="6" name="Table 5"/>
          <p:cNvGraphicFramePr>
            <a:graphicFrameLocks noGrp="1"/>
          </p:cNvGraphicFramePr>
          <p:nvPr>
            <p:extLst>
              <p:ext uri="{D42A27DB-BD31-4B8C-83A1-F6EECF244321}">
                <p14:modId xmlns:p14="http://schemas.microsoft.com/office/powerpoint/2010/main" val="349878689"/>
              </p:ext>
            </p:extLst>
          </p:nvPr>
        </p:nvGraphicFramePr>
        <p:xfrm>
          <a:off x="258038" y="611951"/>
          <a:ext cx="5444930" cy="6246049"/>
        </p:xfrm>
        <a:graphic>
          <a:graphicData uri="http://schemas.openxmlformats.org/drawingml/2006/table">
            <a:tbl>
              <a:tblPr firstRow="1" firstCol="1" bandRow="1" bandCol="1">
                <a:tableStyleId>{5C22544A-7EE6-4342-B048-85BDC9FD1C3A}</a:tableStyleId>
              </a:tblPr>
              <a:tblGrid>
                <a:gridCol w="1445892">
                  <a:extLst>
                    <a:ext uri="{9D8B030D-6E8A-4147-A177-3AD203B41FA5}">
                      <a16:colId xmlns:a16="http://schemas.microsoft.com/office/drawing/2014/main" val="105210733"/>
                    </a:ext>
                  </a:extLst>
                </a:gridCol>
                <a:gridCol w="3999038">
                  <a:extLst>
                    <a:ext uri="{9D8B030D-6E8A-4147-A177-3AD203B41FA5}">
                      <a16:colId xmlns:a16="http://schemas.microsoft.com/office/drawing/2014/main" val="656256722"/>
                    </a:ext>
                  </a:extLst>
                </a:gridCol>
              </a:tblGrid>
              <a:tr h="639255">
                <a:tc>
                  <a:txBody>
                    <a:bodyPr/>
                    <a:lstStyle/>
                    <a:p>
                      <a:pPr>
                        <a:lnSpc>
                          <a:spcPct val="115000"/>
                        </a:lnSpc>
                        <a:spcAft>
                          <a:spcPts val="0"/>
                        </a:spcAft>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en-GB" sz="1100" u="sng" dirty="0">
                          <a:solidFill>
                            <a:srgbClr val="0070C0"/>
                          </a:solidFill>
                          <a:effectLst/>
                        </a:rPr>
                        <a:t>Spring 1</a:t>
                      </a:r>
                      <a:endParaRPr lang="en-GB" sz="1100"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baseline="0" dirty="0">
                          <a:solidFill>
                            <a:srgbClr val="0070C0"/>
                          </a:solidFill>
                          <a:effectLst/>
                          <a:latin typeface="Calibri"/>
                          <a:ea typeface="Calibri" panose="020F0502020204030204" pitchFamily="34" charset="0"/>
                          <a:cs typeface="Times New Roman"/>
                        </a:rPr>
                        <a:t>Year 11</a:t>
                      </a:r>
                      <a:endParaRPr lang="en-GB" sz="1100" dirty="0">
                        <a:solidFill>
                          <a:srgbClr val="0070C0"/>
                        </a:solidFill>
                        <a:effectLst/>
                        <a:latin typeface="Calibri"/>
                        <a:ea typeface="Calibri" panose="020F0502020204030204" pitchFamily="34" charset="0"/>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defRPr/>
                      </a:pPr>
                      <a:endParaRPr lang="en-GB" sz="1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extLst>
                  <a:ext uri="{0D108BD9-81ED-4DB2-BD59-A6C34878D82A}">
                    <a16:rowId xmlns:a16="http://schemas.microsoft.com/office/drawing/2014/main" val="175877427"/>
                  </a:ext>
                </a:extLst>
              </a:tr>
              <a:tr h="5606794">
                <a:tc>
                  <a:txBody>
                    <a:bodyPr/>
                    <a:lstStyle/>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Spring 1 – 3 weeks</a:t>
                      </a:r>
                      <a:endParaRPr lang="en-GB"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lang="en-GB"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Literacy / Numeracy foci</a:t>
                      </a:r>
                      <a:endParaRPr lang="en-GB"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Reading </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Structured writing</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Essay writing</a:t>
                      </a: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Definition</a:t>
                      </a: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Numeracy</a:t>
                      </a:r>
                    </a:p>
                    <a:p>
                      <a:pPr algn="l"/>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Wealth distribution in the UK –Calculating </a:t>
                      </a:r>
                      <a:r>
                        <a:rPr lang="en-GB" sz="1100" b="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Zakah</a:t>
                      </a: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p>
                    <a:p>
                      <a:pPr algn="l"/>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Homework</a:t>
                      </a:r>
                      <a:endParaRPr lang="en-GB"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Human Rights booklet </a:t>
                      </a:r>
                    </a:p>
                    <a:p>
                      <a:pPr marL="342900" lvl="0" indent="-342900" algn="l">
                        <a:buFont typeface="Symbol" panose="05050102010706020507" pitchFamily="18" charset="2"/>
                        <a:buChar char=""/>
                      </a:pP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lvl="0" indent="0" algn="l">
                        <a:buFont typeface="Symbol" panose="05050102010706020507" pitchFamily="18" charset="2"/>
                        <a:buNone/>
                      </a:pP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Revisiting, revising, remembering opportunities</a:t>
                      </a:r>
                      <a:endParaRPr lang="en-GB" sz="105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Exam questions</a:t>
                      </a:r>
                      <a:endParaRPr lang="en-GB" sz="105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Starters – retrieval </a:t>
                      </a:r>
                      <a:endParaRPr lang="en-GB" sz="105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 &amp; C’s</a:t>
                      </a:r>
                      <a:endParaRPr lang="en-GB" sz="105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114300" marR="114300" marT="0" marB="0">
                    <a:solidFill>
                      <a:srgbClr val="CCA964"/>
                    </a:solidFill>
                  </a:tcPr>
                </a:tc>
                <a:tc>
                  <a:txBody>
                    <a:bodyPr/>
                    <a:lstStyle/>
                    <a:p>
                      <a:pPr algn="l"/>
                      <a:r>
                        <a:rPr lang="en-GB" sz="1100" b="1" u="sng" dirty="0">
                          <a:effectLst/>
                          <a:latin typeface="Calibri" panose="020F0502020204030204" pitchFamily="34" charset="0"/>
                          <a:ea typeface="Calibri" panose="020F0502020204030204" pitchFamily="34" charset="0"/>
                          <a:cs typeface="Arial" panose="020B0604020202020204" pitchFamily="34" charset="0"/>
                        </a:rPr>
                        <a:t>Unit 2: Human Rights</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panose="020F0502020204030204" pitchFamily="34" charset="0"/>
                          <a:ea typeface="Calibri" panose="020F0502020204030204" pitchFamily="34" charset="0"/>
                          <a:cs typeface="Arial" panose="020B0604020202020204" pitchFamily="34" charset="0"/>
                        </a:rPr>
                        <a:t> </a:t>
                      </a: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GCSE Assessment objectives: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panose="020F0502020204030204" pitchFamily="34" charset="0"/>
                          <a:ea typeface="Calibri" panose="020F0502020204030204" pitchFamily="34" charset="0"/>
                          <a:cs typeface="Arial" panose="020B0604020202020204" pitchFamily="34" charset="0"/>
                        </a:rPr>
                        <a:t>Consider the difference between prejudice and discrimination and any impact today. Look at how the work of religious groups in campaigning for justice.</a:t>
                      </a:r>
                    </a:p>
                    <a:p>
                      <a:pPr algn="l"/>
                      <a:r>
                        <a:rPr lang="en-GB" sz="1100" dirty="0">
                          <a:effectLst/>
                          <a:latin typeface="Calibri" panose="020F0502020204030204" pitchFamily="34" charset="0"/>
                          <a:ea typeface="Calibri" panose="020F0502020204030204" pitchFamily="34" charset="0"/>
                          <a:cs typeface="Arial" panose="020B0604020202020204" pitchFamily="34" charset="0"/>
                        </a:rPr>
                        <a:t>Consider the nature of poverty and wealth within ethical issues with key teachings from Christianity and Islam </a:t>
                      </a:r>
                    </a:p>
                    <a:p>
                      <a:pPr algn="l"/>
                      <a:r>
                        <a:rPr lang="en-GB" sz="1100" dirty="0">
                          <a:effectLst/>
                          <a:latin typeface="Calibri" panose="020F0502020204030204" pitchFamily="34" charset="0"/>
                          <a:ea typeface="Calibri" panose="020F0502020204030204" pitchFamily="34" charset="0"/>
                          <a:cs typeface="Arial" panose="020B0604020202020204" pitchFamily="34" charset="0"/>
                        </a:rPr>
                        <a:t> </a:t>
                      </a: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Enrichment/life and work skills:</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Arial" panose="020B0604020202020204" pitchFamily="34" charset="0"/>
                        <a:buChar char="•"/>
                        <a:tabLst>
                          <a:tab pos="4572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Videos </a:t>
                      </a: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CEIAG – </a:t>
                      </a:r>
                      <a:r>
                        <a:rPr lang="en-GB" sz="1100" dirty="0">
                          <a:effectLst/>
                          <a:latin typeface="Calibri" panose="020F0502020204030204" pitchFamily="34" charset="0"/>
                          <a:ea typeface="Calibri" panose="020F0502020204030204" pitchFamily="34" charset="0"/>
                          <a:cs typeface="Arial" panose="020B0604020202020204" pitchFamily="34" charset="0"/>
                        </a:rPr>
                        <a:t>Court and civil service requirements in Human rights issues.  Public speaking and research skills practice for working environment alongside the legal aspect of rights for Humans around the world.</a:t>
                      </a:r>
                    </a:p>
                    <a:p>
                      <a:pPr algn="l"/>
                      <a:r>
                        <a:rPr lang="en-GB" sz="1100" dirty="0">
                          <a:effectLst/>
                          <a:latin typeface="Calibri" panose="020F0502020204030204" pitchFamily="34" charset="0"/>
                          <a:ea typeface="Calibri" panose="020F0502020204030204" pitchFamily="34" charset="0"/>
                          <a:cs typeface="Arial" panose="020B0604020202020204" pitchFamily="34" charset="0"/>
                        </a:rPr>
                        <a:t> </a:t>
                      </a:r>
                    </a:p>
                    <a:p>
                      <a:pPr algn="l"/>
                      <a:r>
                        <a:rPr lang="en-GB" sz="1100" b="1" dirty="0">
                          <a:effectLst/>
                          <a:latin typeface="Calibri" panose="020F0502020204030204" pitchFamily="34" charset="0"/>
                          <a:ea typeface="Calibri" panose="020F0502020204030204" pitchFamily="34" charset="0"/>
                          <a:cs typeface="Arial" panose="020B0604020202020204" pitchFamily="34" charset="0"/>
                        </a:rPr>
                        <a:t>Assessments: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panose="020F0502020204030204" pitchFamily="34" charset="0"/>
                          <a:ea typeface="Calibri" panose="020F0502020204030204" pitchFamily="34" charset="0"/>
                          <a:cs typeface="Arial" panose="020B0604020202020204" pitchFamily="34" charset="0"/>
                        </a:rPr>
                        <a:t> </a:t>
                      </a:r>
                    </a:p>
                    <a:p>
                      <a:pPr algn="l"/>
                      <a:r>
                        <a:rPr lang="en-GB" sz="1100" dirty="0">
                          <a:effectLst/>
                          <a:latin typeface="Calibri" panose="020F0502020204030204" pitchFamily="34" charset="0"/>
                          <a:ea typeface="Calibri" panose="020F0502020204030204" pitchFamily="34" charset="0"/>
                          <a:cs typeface="Arial" panose="020B0604020202020204" pitchFamily="34" charset="0"/>
                        </a:rPr>
                        <a:t>Full exam paper: 2m, 5m, 8m, 15m</a:t>
                      </a:r>
                    </a:p>
                    <a:p>
                      <a:pPr algn="l"/>
                      <a:r>
                        <a:rPr lang="en-GB" sz="1100" dirty="0">
                          <a:effectLst/>
                          <a:latin typeface="Calibri" panose="020F0502020204030204" pitchFamily="34" charset="0"/>
                          <a:ea typeface="Calibri" panose="020F0502020204030204" pitchFamily="34" charset="0"/>
                          <a:cs typeface="Arial" panose="020B0604020202020204" pitchFamily="34" charset="0"/>
                        </a:rPr>
                        <a:t>Human Rights section of paper</a:t>
                      </a:r>
                    </a:p>
                    <a:p>
                      <a:pPr algn="l"/>
                      <a:r>
                        <a:rPr lang="en-GB" sz="1100" dirty="0">
                          <a:effectLst/>
                          <a:latin typeface="Calibri" panose="020F0502020204030204" pitchFamily="34" charset="0"/>
                          <a:ea typeface="Calibri" panose="020F0502020204030204" pitchFamily="34" charset="0"/>
                          <a:cs typeface="Arial" panose="020B0604020202020204" pitchFamily="34" charset="0"/>
                        </a:rPr>
                        <a:t>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effectLst/>
                          <a:latin typeface="Calibri" panose="020F0502020204030204" pitchFamily="34" charset="0"/>
                          <a:ea typeface="Calibri" panose="020F0502020204030204" pitchFamily="34" charset="0"/>
                          <a:cs typeface="Arial" panose="020B0604020202020204" pitchFamily="34" charset="0"/>
                        </a:rPr>
                        <a:t>SMSC</a:t>
                      </a:r>
                      <a:r>
                        <a:rPr lang="en-GB" sz="1200" dirty="0">
                          <a:effectLst/>
                          <a:latin typeface="Calibri" panose="020F0502020204030204" pitchFamily="34" charset="0"/>
                          <a:ea typeface="Calibri" panose="020F0502020204030204" pitchFamily="34" charset="0"/>
                          <a:cs typeface="Arial" panose="020B0604020202020204" pitchFamily="34" charset="0"/>
                        </a:rPr>
                        <a:t> – Discussion and analysis of different cultural and religious viewpoints concerning different ethical viewpoints around the issues of life &amp; Death. </a:t>
                      </a:r>
                      <a:r>
                        <a:rPr lang="en-GB" sz="1200" dirty="0">
                          <a:effectLst/>
                          <a:latin typeface="+mn-lt"/>
                          <a:ea typeface="Times New Roman" panose="02020603050405020304" pitchFamily="18" charset="0"/>
                          <a:cs typeface="Arial"/>
                        </a:rPr>
                        <a:t>Promoted British Values: Individual liberty in regards to religion and Mutual respect and tolerance in regards to peoples beliefs and practices. </a:t>
                      </a:r>
                    </a:p>
                  </a:txBody>
                  <a:tcPr marL="114300" marR="114300" marT="0" marB="0">
                    <a:solidFill>
                      <a:srgbClr val="E5D4B1"/>
                    </a:solidFill>
                  </a:tcPr>
                </a:tc>
                <a:extLst>
                  <a:ext uri="{0D108BD9-81ED-4DB2-BD59-A6C34878D82A}">
                    <a16:rowId xmlns:a16="http://schemas.microsoft.com/office/drawing/2014/main" val="56192394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455693498"/>
              </p:ext>
            </p:extLst>
          </p:nvPr>
        </p:nvGraphicFramePr>
        <p:xfrm>
          <a:off x="5799491" y="611951"/>
          <a:ext cx="6007497" cy="6255654"/>
        </p:xfrm>
        <a:graphic>
          <a:graphicData uri="http://schemas.openxmlformats.org/drawingml/2006/table">
            <a:tbl>
              <a:tblPr firstRow="1" firstCol="1" bandRow="1" bandCol="1">
                <a:tableStyleId>{5C22544A-7EE6-4342-B048-85BDC9FD1C3A}</a:tableStyleId>
              </a:tblPr>
              <a:tblGrid>
                <a:gridCol w="1687958">
                  <a:extLst>
                    <a:ext uri="{9D8B030D-6E8A-4147-A177-3AD203B41FA5}">
                      <a16:colId xmlns:a16="http://schemas.microsoft.com/office/drawing/2014/main" val="105210733"/>
                    </a:ext>
                  </a:extLst>
                </a:gridCol>
                <a:gridCol w="4319539">
                  <a:extLst>
                    <a:ext uri="{9D8B030D-6E8A-4147-A177-3AD203B41FA5}">
                      <a16:colId xmlns:a16="http://schemas.microsoft.com/office/drawing/2014/main" val="656256722"/>
                    </a:ext>
                  </a:extLst>
                </a:gridCol>
              </a:tblGrid>
              <a:tr h="647354">
                <a:tc>
                  <a:txBody>
                    <a:bodyPr/>
                    <a:lstStyle/>
                    <a:p>
                      <a:pPr>
                        <a:lnSpc>
                          <a:spcPct val="115000"/>
                        </a:lnSpc>
                        <a:spcAft>
                          <a:spcPts val="0"/>
                        </a:spcAft>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en-GB" sz="1000" u="sng" dirty="0">
                          <a:solidFill>
                            <a:srgbClr val="0070C0"/>
                          </a:solidFill>
                          <a:effectLst/>
                        </a:rPr>
                        <a:t>Spring 1 (February)</a:t>
                      </a:r>
                      <a:endParaRPr lang="en-GB" sz="1000"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baseline="0" dirty="0">
                          <a:solidFill>
                            <a:srgbClr val="0070C0"/>
                          </a:solidFill>
                          <a:effectLst/>
                          <a:latin typeface="Calibri"/>
                          <a:ea typeface="Calibri" panose="020F0502020204030204" pitchFamily="34" charset="0"/>
                          <a:cs typeface="Times New Roman"/>
                        </a:rPr>
                        <a:t>Year 11</a:t>
                      </a:r>
                      <a:endParaRPr lang="en-GB" sz="1000" dirty="0">
                        <a:solidFill>
                          <a:srgbClr val="0070C0"/>
                        </a:solidFill>
                        <a:effectLst/>
                        <a:latin typeface="Calibri"/>
                        <a:ea typeface="Calibri" panose="020F0502020204030204" pitchFamily="34" charset="0"/>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defRPr/>
                      </a:pPr>
                      <a:endParaRPr lang="en-GB" sz="1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extLst>
                  <a:ext uri="{0D108BD9-81ED-4DB2-BD59-A6C34878D82A}">
                    <a16:rowId xmlns:a16="http://schemas.microsoft.com/office/drawing/2014/main" val="175877427"/>
                  </a:ext>
                </a:extLst>
              </a:tr>
              <a:tr h="5608300">
                <a:tc>
                  <a:txBody>
                    <a:bodyPr/>
                    <a:lstStyle/>
                    <a:p>
                      <a:pPr algn="l"/>
                      <a:r>
                        <a:rPr lang="en-GB" sz="12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Spring 1 8 weeks</a:t>
                      </a:r>
                      <a:endPar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2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Literacy / Numeracy foci</a:t>
                      </a:r>
                      <a:endPar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Reading </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Structured writing</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Essay writing</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Terminology &amp; definition</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lang="en-GB" sz="12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Numeracy</a:t>
                      </a:r>
                    </a:p>
                    <a:p>
                      <a:pPr algn="l"/>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Statistics/data on religious groups/opinion polls on various issues. </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r>
                        <a:rPr lang="en-GB" sz="12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Revisiting, revising, remembering opportunities</a:t>
                      </a:r>
                      <a:endPar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Exam questions</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Starters – retrieval </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S &amp; C’s</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lvl="0" indent="0" algn="l">
                        <a:buFont typeface="Symbol" panose="05050102010706020507" pitchFamily="18" charset="2"/>
                        <a:buNone/>
                      </a:pPr>
                      <a:endPar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lvl="0" indent="0" algn="l">
                        <a:buFont typeface="Symbol" panose="05050102010706020507" pitchFamily="18" charset="2"/>
                        <a:buNone/>
                      </a:pPr>
                      <a:r>
                        <a:rPr lang="en-GB" sz="12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Intervention</a:t>
                      </a:r>
                    </a:p>
                    <a:p>
                      <a:pPr marL="0" lvl="0" indent="0" algn="l">
                        <a:buFont typeface="Symbol" panose="05050102010706020507" pitchFamily="18" charset="2"/>
                        <a:buNone/>
                      </a:pPr>
                      <a:endPar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lvl="0" indent="0" algn="l">
                        <a:buFont typeface="Symbol" panose="05050102010706020507" pitchFamily="18" charset="2"/>
                        <a:buNone/>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4-6</a:t>
                      </a:r>
                    </a:p>
                    <a:p>
                      <a:pPr marL="0" lvl="0" indent="0" algn="l">
                        <a:buFont typeface="Symbol" panose="05050102010706020507" pitchFamily="18" charset="2"/>
                        <a:buNone/>
                      </a:pPr>
                      <a:r>
                        <a:rPr lang="en-GB" sz="1200" b="0" dirty="0">
                          <a:solidFill>
                            <a:schemeClr val="tx1"/>
                          </a:solidFill>
                          <a:effectLst/>
                          <a:latin typeface="Calibri" panose="020F0502020204030204" pitchFamily="34" charset="0"/>
                          <a:ea typeface="Calibri" panose="020F0502020204030204" pitchFamily="34" charset="0"/>
                          <a:cs typeface="Arial" panose="020B0604020202020204" pitchFamily="34" charset="0"/>
                        </a:rPr>
                        <a:t>7-9</a:t>
                      </a:r>
                    </a:p>
                  </a:txBody>
                  <a:tcPr marL="114300" marR="114300" marT="0" marB="0">
                    <a:solidFill>
                      <a:srgbClr val="CCA964"/>
                    </a:solidFill>
                  </a:tcPr>
                </a:tc>
                <a:tc>
                  <a:txBody>
                    <a:bodyPr/>
                    <a:lstStyle/>
                    <a:p>
                      <a:pPr algn="ctr"/>
                      <a:endParaRPr lang="en-GB" sz="1350" b="1" u="sng" kern="1200" dirty="0">
                        <a:solidFill>
                          <a:schemeClr val="dk1"/>
                        </a:solidFill>
                        <a:effectLst/>
                        <a:latin typeface="+mn-lt"/>
                        <a:ea typeface="+mn-ea"/>
                        <a:cs typeface="+mn-cs"/>
                      </a:endParaRPr>
                    </a:p>
                    <a:p>
                      <a:pPr algn="ctr"/>
                      <a:endParaRPr lang="en-GB" sz="1350" b="1" u="sng" kern="1200" dirty="0">
                        <a:solidFill>
                          <a:schemeClr val="dk1"/>
                        </a:solidFill>
                        <a:effectLst/>
                        <a:latin typeface="+mn-lt"/>
                        <a:ea typeface="+mn-ea"/>
                        <a:cs typeface="+mn-cs"/>
                      </a:endParaRPr>
                    </a:p>
                    <a:p>
                      <a:pPr algn="ctr"/>
                      <a:endParaRPr lang="en-GB" sz="1350" b="1" u="sng" kern="1200" dirty="0">
                        <a:solidFill>
                          <a:schemeClr val="dk1"/>
                        </a:solidFill>
                        <a:effectLst/>
                        <a:latin typeface="+mn-lt"/>
                        <a:ea typeface="+mn-ea"/>
                        <a:cs typeface="+mn-cs"/>
                      </a:endParaRPr>
                    </a:p>
                    <a:p>
                      <a:pPr algn="ctr"/>
                      <a:endParaRPr lang="en-GB" sz="1350" b="1" u="sng" kern="1200" dirty="0">
                        <a:solidFill>
                          <a:schemeClr val="dk1"/>
                        </a:solidFill>
                        <a:effectLst/>
                        <a:latin typeface="+mn-lt"/>
                        <a:ea typeface="+mn-ea"/>
                        <a:cs typeface="+mn-cs"/>
                      </a:endParaRPr>
                    </a:p>
                    <a:p>
                      <a:pPr algn="ctr"/>
                      <a:endParaRPr lang="en-GB" sz="1350" b="1" u="sng" kern="1200" dirty="0">
                        <a:solidFill>
                          <a:schemeClr val="dk1"/>
                        </a:solidFill>
                        <a:effectLst/>
                        <a:latin typeface="+mn-lt"/>
                        <a:ea typeface="+mn-ea"/>
                        <a:cs typeface="+mn-cs"/>
                      </a:endParaRPr>
                    </a:p>
                    <a:p>
                      <a:pPr algn="ctr"/>
                      <a:endParaRPr lang="en-GB" sz="1350" b="1" u="sng" kern="1200" dirty="0">
                        <a:solidFill>
                          <a:schemeClr val="dk1"/>
                        </a:solidFill>
                        <a:effectLst/>
                        <a:latin typeface="+mn-lt"/>
                        <a:ea typeface="+mn-ea"/>
                        <a:cs typeface="+mn-cs"/>
                      </a:endParaRPr>
                    </a:p>
                    <a:p>
                      <a:pPr algn="ctr"/>
                      <a:endParaRPr lang="en-GB" sz="1350" b="1" u="sng" kern="1200" dirty="0">
                        <a:solidFill>
                          <a:schemeClr val="dk1"/>
                        </a:solidFill>
                        <a:effectLst/>
                        <a:latin typeface="+mn-lt"/>
                        <a:ea typeface="+mn-ea"/>
                        <a:cs typeface="+mn-cs"/>
                      </a:endParaRPr>
                    </a:p>
                    <a:p>
                      <a:pPr algn="ctr"/>
                      <a:endParaRPr lang="en-GB" sz="1350" b="1" u="sng" kern="1200" dirty="0">
                        <a:solidFill>
                          <a:schemeClr val="dk1"/>
                        </a:solidFill>
                        <a:effectLst/>
                        <a:latin typeface="+mn-lt"/>
                        <a:ea typeface="+mn-ea"/>
                        <a:cs typeface="+mn-cs"/>
                      </a:endParaRPr>
                    </a:p>
                    <a:p>
                      <a:pPr algn="ctr"/>
                      <a:endParaRPr lang="en-GB" sz="1350" b="1" u="sng" kern="1200" dirty="0">
                        <a:solidFill>
                          <a:schemeClr val="dk1"/>
                        </a:solidFill>
                        <a:effectLst/>
                        <a:latin typeface="+mn-lt"/>
                        <a:ea typeface="+mn-ea"/>
                        <a:cs typeface="+mn-cs"/>
                      </a:endParaRPr>
                    </a:p>
                    <a:p>
                      <a:pPr algn="ctr"/>
                      <a:endParaRPr lang="en-GB" sz="1350" b="1" u="sng" kern="1200" dirty="0">
                        <a:solidFill>
                          <a:schemeClr val="dk1"/>
                        </a:solidFill>
                        <a:effectLst/>
                        <a:latin typeface="+mn-lt"/>
                        <a:ea typeface="+mn-ea"/>
                        <a:cs typeface="+mn-cs"/>
                      </a:endParaRPr>
                    </a:p>
                    <a:p>
                      <a:pPr algn="ctr"/>
                      <a:endParaRPr lang="en-GB" sz="1350" b="1" u="sng" kern="1200" dirty="0">
                        <a:solidFill>
                          <a:schemeClr val="dk1"/>
                        </a:solidFill>
                        <a:effectLst/>
                        <a:latin typeface="+mn-lt"/>
                        <a:ea typeface="+mn-ea"/>
                        <a:cs typeface="+mn-cs"/>
                      </a:endParaRPr>
                    </a:p>
                    <a:p>
                      <a:pPr algn="ctr"/>
                      <a:r>
                        <a:rPr lang="en-GB" sz="1350" b="1" u="sng" kern="1200" dirty="0">
                          <a:solidFill>
                            <a:schemeClr val="dk1"/>
                          </a:solidFill>
                          <a:effectLst/>
                          <a:latin typeface="+mn-lt"/>
                          <a:ea typeface="+mn-ea"/>
                          <a:cs typeface="+mn-cs"/>
                        </a:rPr>
                        <a:t>Religious Studies Breakdown and Plan</a:t>
                      </a:r>
                      <a:endParaRPr lang="en-GB" sz="1350" kern="1200" dirty="0">
                        <a:solidFill>
                          <a:schemeClr val="dk1"/>
                        </a:solidFill>
                        <a:effectLst/>
                        <a:latin typeface="+mn-lt"/>
                        <a:ea typeface="+mn-ea"/>
                        <a:cs typeface="+mn-cs"/>
                      </a:endParaRPr>
                    </a:p>
                    <a:p>
                      <a:pPr algn="ctr"/>
                      <a:r>
                        <a:rPr lang="en-GB" sz="1350" b="1" kern="1200" dirty="0">
                          <a:solidFill>
                            <a:schemeClr val="dk1"/>
                          </a:solidFill>
                          <a:effectLst/>
                          <a:latin typeface="+mn-lt"/>
                          <a:ea typeface="+mn-ea"/>
                          <a:cs typeface="+mn-cs"/>
                        </a:rPr>
                        <a:t>January – May 2023</a:t>
                      </a:r>
                    </a:p>
                    <a:p>
                      <a:pPr algn="ctr"/>
                      <a:endParaRPr lang="en-GB" sz="1350" b="1" kern="1200" dirty="0">
                        <a:solidFill>
                          <a:schemeClr val="dk1"/>
                        </a:solidFill>
                        <a:effectLst/>
                        <a:latin typeface="+mn-lt"/>
                        <a:ea typeface="+mn-ea"/>
                        <a:cs typeface="+mn-cs"/>
                      </a:endParaRPr>
                    </a:p>
                    <a:p>
                      <a:pPr algn="ctr"/>
                      <a:r>
                        <a:rPr lang="en-GB" sz="1350" b="1" kern="1200" dirty="0">
                          <a:solidFill>
                            <a:schemeClr val="dk1"/>
                          </a:solidFill>
                          <a:effectLst/>
                          <a:latin typeface="+mn-lt"/>
                          <a:ea typeface="+mn-ea"/>
                          <a:cs typeface="+mn-cs"/>
                        </a:rPr>
                        <a:t>PPE2 (01/03/2023)</a:t>
                      </a:r>
                      <a:endParaRPr lang="en-GB" sz="1350" kern="1200" dirty="0">
                        <a:solidFill>
                          <a:schemeClr val="dk1"/>
                        </a:solidFill>
                        <a:effectLst/>
                        <a:latin typeface="+mn-lt"/>
                        <a:ea typeface="+mn-ea"/>
                        <a:cs typeface="+mn-cs"/>
                      </a:endParaRPr>
                    </a:p>
                    <a:p>
                      <a:pPr marL="457200" algn="ctr"/>
                      <a:r>
                        <a:rPr lang="en-GB" sz="1100" i="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p>
                  </a:txBody>
                  <a:tcPr marL="114300" marR="114300" marT="0" marB="0">
                    <a:solidFill>
                      <a:srgbClr val="E5D4B1"/>
                    </a:solidFill>
                  </a:tcPr>
                </a:tc>
                <a:extLst>
                  <a:ext uri="{0D108BD9-81ED-4DB2-BD59-A6C34878D82A}">
                    <a16:rowId xmlns:a16="http://schemas.microsoft.com/office/drawing/2014/main" val="561923946"/>
                  </a:ext>
                </a:extLst>
              </a:tr>
            </a:tbl>
          </a:graphicData>
        </a:graphic>
      </p:graphicFrame>
      <p:pic>
        <p:nvPicPr>
          <p:cNvPr id="51245" name="Picture 10"/>
          <p:cNvPicPr>
            <a:picLocks noChangeAspect="1"/>
          </p:cNvPicPr>
          <p:nvPr/>
        </p:nvPicPr>
        <p:blipFill>
          <a:blip r:embed="rId3">
            <a:extLst>
              <a:ext uri="{28A0092B-C50C-407E-A947-70E740481C1C}">
                <a14:useLocalDpi xmlns:a14="http://schemas.microsoft.com/office/drawing/2010/main" val="0"/>
              </a:ext>
            </a:extLst>
          </a:blip>
          <a:srcRect r="68478"/>
          <a:stretch>
            <a:fillRect/>
          </a:stretch>
        </p:blipFill>
        <p:spPr bwMode="auto">
          <a:xfrm>
            <a:off x="258038" y="79793"/>
            <a:ext cx="497174" cy="420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6" name="TextBox 1"/>
          <p:cNvSpPr txBox="1">
            <a:spLocks noChangeArrowheads="1"/>
          </p:cNvSpPr>
          <p:nvPr/>
        </p:nvSpPr>
        <p:spPr bwMode="auto">
          <a:xfrm>
            <a:off x="2436195" y="26696"/>
            <a:ext cx="76993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fontAlgn="base">
              <a:lnSpc>
                <a:spcPct val="100000"/>
              </a:lnSpc>
              <a:spcBef>
                <a:spcPct val="0"/>
              </a:spcBef>
              <a:spcAft>
                <a:spcPct val="0"/>
              </a:spcAft>
              <a:buNone/>
            </a:pPr>
            <a:r>
              <a:rPr lang="en-GB" altLang="en-US" sz="1600" b="1" dirty="0">
                <a:solidFill>
                  <a:srgbClr val="A47F36"/>
                </a:solidFill>
                <a:latin typeface="Century Gothic" panose="020B0502020202020204" pitchFamily="34" charset="0"/>
              </a:rPr>
              <a:t>YEAR 11 CURRICULUM MAP</a:t>
            </a:r>
          </a:p>
        </p:txBody>
      </p:sp>
    </p:spTree>
    <p:extLst>
      <p:ext uri="{BB962C8B-B14F-4D97-AF65-F5344CB8AC3E}">
        <p14:creationId xmlns:p14="http://schemas.microsoft.com/office/powerpoint/2010/main" val="1429063598"/>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5E7C65B11EE9D46B38A2FF7D3E35699" ma:contentTypeVersion="19" ma:contentTypeDescription="Create a new document." ma:contentTypeScope="" ma:versionID="a53a5505118119e4699a0305b7bd2af3">
  <xsd:schema xmlns:xsd="http://www.w3.org/2001/XMLSchema" xmlns:xs="http://www.w3.org/2001/XMLSchema" xmlns:p="http://schemas.microsoft.com/office/2006/metadata/properties" xmlns:ns2="395dc431-0486-4db5-bd66-ec6707cbc9d4" xmlns:ns3="18b5f220-2c08-4522-aee7-823c3d1fba65" targetNamespace="http://schemas.microsoft.com/office/2006/metadata/properties" ma:root="true" ma:fieldsID="2eeedfb836dccbb0dd8b3f565f9e49ad" ns2:_="" ns3:_="">
    <xsd:import namespace="395dc431-0486-4db5-bd66-ec6707cbc9d4"/>
    <xsd:import namespace="18b5f220-2c08-4522-aee7-823c3d1fba6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Thumbnai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95dc431-0486-4db5-bd66-ec6707cbc9d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d4e878b-f682-48f6-92cd-cd5146a8c1bc" ma:termSetId="09814cd3-568e-fe90-9814-8d621ff8fb84" ma:anchorId="fba54fb3-c3e1-fe81-a776-ca4b69148c4d" ma:open="true" ma:isKeyword="false">
      <xsd:complexType>
        <xsd:sequence>
          <xsd:element ref="pc:Terms" minOccurs="0" maxOccurs="1"/>
        </xsd:sequence>
      </xsd:complexType>
    </xsd:element>
    <xsd:element name="Thumbnail" ma:index="24" nillable="true" ma:displayName="Thumbnail" ma:format="Dropdown" ma:internalName="Thumbnail">
      <xsd:simpleType>
        <xsd:restriction base="dms:Text">
          <xsd:maxLength value="255"/>
        </xsd:restriction>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b5f220-2c08-4522-aee7-823c3d1fba65"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0f87745-165a-4eed-b22e-6e532c5ca2b7}" ma:internalName="TaxCatchAll" ma:showField="CatchAllData" ma:web="18b5f220-2c08-4522-aee7-823c3d1fba6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18b5f220-2c08-4522-aee7-823c3d1fba65" xsi:nil="true"/>
    <lcf76f155ced4ddcb4097134ff3c332f xmlns="395dc431-0486-4db5-bd66-ec6707cbc9d4">
      <Terms xmlns="http://schemas.microsoft.com/office/infopath/2007/PartnerControls"/>
    </lcf76f155ced4ddcb4097134ff3c332f>
    <SharedWithUsers xmlns="18b5f220-2c08-4522-aee7-823c3d1fba65">
      <UserInfo>
        <DisplayName/>
        <AccountId xsi:nil="true"/>
        <AccountType/>
      </UserInfo>
    </SharedWithUsers>
    <MediaLengthInSeconds xmlns="395dc431-0486-4db5-bd66-ec6707cbc9d4" xsi:nil="true"/>
    <Thumbnail xmlns="395dc431-0486-4db5-bd66-ec6707cbc9d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10697DC-DBD3-492E-8D6F-4D93A3E7B3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95dc431-0486-4db5-bd66-ec6707cbc9d4"/>
    <ds:schemaRef ds:uri="18b5f220-2c08-4522-aee7-823c3d1fba6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F39E8E6-7257-43B1-8BAD-8DB8248BC502}">
  <ds:schemaRefs>
    <ds:schemaRef ds:uri="http://schemas.microsoft.com/office/infopath/2007/PartnerControls"/>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openxmlformats.org/package/2006/metadata/core-properties"/>
    <ds:schemaRef ds:uri="8d1be463-e28d-4736-b4a2-2f61fd7de4ac"/>
    <ds:schemaRef ds:uri="3baa2e34-5fba-49cb-bd41-da54f73f50b9"/>
    <ds:schemaRef ds:uri="http://www.w3.org/XML/1998/namespace"/>
    <ds:schemaRef ds:uri="18b5f220-2c08-4522-aee7-823c3d1fba65"/>
    <ds:schemaRef ds:uri="395dc431-0486-4db5-bd66-ec6707cbc9d4"/>
  </ds:schemaRefs>
</ds:datastoreItem>
</file>

<file path=customXml/itemProps3.xml><?xml version="1.0" encoding="utf-8"?>
<ds:datastoreItem xmlns:ds="http://schemas.openxmlformats.org/officeDocument/2006/customXml" ds:itemID="{60D9D121-058C-4D2B-81A2-CE4701F416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2570</TotalTime>
  <Words>797</Words>
  <Application>Microsoft Office PowerPoint</Application>
  <PresentationFormat>Widescreen</PresentationFormat>
  <Paragraphs>159</Paragraphs>
  <Slides>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Arial</vt:lpstr>
      <vt:lpstr>Bookman Old Style</vt:lpstr>
      <vt:lpstr>Calibri</vt:lpstr>
      <vt:lpstr>Calibri Light</vt:lpstr>
      <vt:lpstr>Century</vt:lpstr>
      <vt:lpstr>Century Gothic</vt:lpstr>
      <vt:lpstr>Symbol</vt:lpstr>
      <vt:lpstr>1_Office Theme</vt:lpstr>
      <vt:lpstr>PowerPoint Presentation</vt:lpstr>
      <vt:lpstr>PowerPoint Presentation</vt:lpstr>
    </vt:vector>
  </TitlesOfParts>
  <Company>Maplesden Noakes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Walker</dc:creator>
  <cp:lastModifiedBy>Z Azam</cp:lastModifiedBy>
  <cp:revision>174</cp:revision>
  <cp:lastPrinted>2022-11-25T11:57:17Z</cp:lastPrinted>
  <dcterms:created xsi:type="dcterms:W3CDTF">2019-06-10T09:46:50Z</dcterms:created>
  <dcterms:modified xsi:type="dcterms:W3CDTF">2023-03-01T05:56:39Z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0x01010075E7C65B11EE9D46B38A2FF7D3E35699</vt:lpwstr>
  </property>
  <property fmtid="{D5CDD505-2E9C-101B-9397-08002B2CF9AE}" pid="3" name="Order">
    <vt:r8>150717500</vt:r8>
  </property>
  <property fmtid="{D5CDD505-2E9C-101B-9397-08002B2CF9AE}" pid="4" name="_ExtendedDescription">
    <vt:lpwstr/>
  </property>
  <property fmtid="{D5CDD505-2E9C-101B-9397-08002B2CF9AE}" pid="5" name="TriggerFlowInfo">
    <vt:lpwstr/>
  </property>
  <property fmtid="{D5CDD505-2E9C-101B-9397-08002B2CF9AE}" pid="6" name="ComplianceAssetId">
    <vt:lpwstr/>
  </property>
  <property fmtid="{D5CDD505-2E9C-101B-9397-08002B2CF9AE}" pid="7" name="MediaServiceImageTags">
    <vt:lpwstr/>
  </property>
</Properties>
</file>