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0"/>
  </p:notesMasterIdLst>
  <p:sldIdLst>
    <p:sldId id="258" r:id="rId5"/>
    <p:sldId id="263" r:id="rId6"/>
    <p:sldId id="261" r:id="rId7"/>
    <p:sldId id="265" r:id="rId8"/>
    <p:sldId id="264" r:id="rId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C1F7"/>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A073F2-D9CA-8BB5-4A64-262AE061147B}" v="13" dt="2023-02-26T13:10:27.894"/>
    <p1510:client id="{17156C98-B41C-4607-89F6-7E826B52A168}" v="3" dt="2022-11-23T18:54:07.397"/>
    <p1510:client id="{4E503DD4-F6FB-961E-0F15-934373D6FBCE}" v="2" dt="2023-01-08T09:47:53.912"/>
    <p1510:client id="{6D1AB4B6-57CD-659F-31B0-7294564BB97E}" v="68" dt="2023-02-28T10:39:03.110"/>
    <p1510:client id="{9FE86FC9-4A84-1546-2581-BC4501CFE6D4}" v="62" dt="2023-02-21T10:13:09.520"/>
    <p1510:client id="{A2BE0C43-C20C-6E05-4F27-A46FF1032B70}" v="25" dt="2023-02-26T13:13:08.945"/>
    <p1510:client id="{E298D23E-16DC-F374-F4ED-A74F61F6E36E}" v="1" dt="2023-02-28T10:16:50.35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4" d="100"/>
          <a:sy n="104" d="100"/>
        </p:scale>
        <p:origin x="83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F61D669B-5660-4DD0-9434-177D3FC5ECAF}" type="datetimeFigureOut">
              <a:rPr lang="en-GB" smtClean="0"/>
              <a:t>01/03/2023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D105D266-9240-4CC3-B792-FCAEA762C071}" type="slidenum">
              <a:rPr lang="en-GB" smtClean="0"/>
              <a:t>‹#›</a:t>
            </a:fld>
            <a:endParaRPr lang="en-GB"/>
          </a:p>
        </p:txBody>
      </p:sp>
    </p:spTree>
    <p:extLst>
      <p:ext uri="{BB962C8B-B14F-4D97-AF65-F5344CB8AC3E}">
        <p14:creationId xmlns:p14="http://schemas.microsoft.com/office/powerpoint/2010/main" val="9532110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105D266-9240-4CC3-B792-FCAEA762C071}" type="slidenum">
              <a:rPr lang="en-GB" smtClean="0"/>
              <a:t>1</a:t>
            </a:fld>
            <a:endParaRPr lang="en-GB"/>
          </a:p>
        </p:txBody>
      </p:sp>
    </p:spTree>
    <p:extLst>
      <p:ext uri="{BB962C8B-B14F-4D97-AF65-F5344CB8AC3E}">
        <p14:creationId xmlns:p14="http://schemas.microsoft.com/office/powerpoint/2010/main" val="1635425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105D266-9240-4CC3-B792-FCAEA762C071}" type="slidenum">
              <a:rPr lang="en-GB" smtClean="0"/>
              <a:t>2</a:t>
            </a:fld>
            <a:endParaRPr lang="en-GB"/>
          </a:p>
        </p:txBody>
      </p:sp>
    </p:spTree>
    <p:extLst>
      <p:ext uri="{BB962C8B-B14F-4D97-AF65-F5344CB8AC3E}">
        <p14:creationId xmlns:p14="http://schemas.microsoft.com/office/powerpoint/2010/main" val="27083220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105D266-9240-4CC3-B792-FCAEA762C071}" type="slidenum">
              <a:rPr lang="en-GB" smtClean="0"/>
              <a:t>3</a:t>
            </a:fld>
            <a:endParaRPr lang="en-GB"/>
          </a:p>
        </p:txBody>
      </p:sp>
    </p:spTree>
    <p:extLst>
      <p:ext uri="{BB962C8B-B14F-4D97-AF65-F5344CB8AC3E}">
        <p14:creationId xmlns:p14="http://schemas.microsoft.com/office/powerpoint/2010/main" val="36330311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105D266-9240-4CC3-B792-FCAEA762C071}" type="slidenum">
              <a:rPr lang="en-GB" smtClean="0"/>
              <a:t>4</a:t>
            </a:fld>
            <a:endParaRPr lang="en-GB"/>
          </a:p>
        </p:txBody>
      </p:sp>
    </p:spTree>
    <p:extLst>
      <p:ext uri="{BB962C8B-B14F-4D97-AF65-F5344CB8AC3E}">
        <p14:creationId xmlns:p14="http://schemas.microsoft.com/office/powerpoint/2010/main" val="3714339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105D266-9240-4CC3-B792-FCAEA762C071}" type="slidenum">
              <a:rPr lang="en-GB" smtClean="0"/>
              <a:t>5</a:t>
            </a:fld>
            <a:endParaRPr lang="en-GB"/>
          </a:p>
        </p:txBody>
      </p:sp>
    </p:spTree>
    <p:extLst>
      <p:ext uri="{BB962C8B-B14F-4D97-AF65-F5344CB8AC3E}">
        <p14:creationId xmlns:p14="http://schemas.microsoft.com/office/powerpoint/2010/main" val="268551995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uhs.org.uk/"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p:cNvSpPr/>
          <p:nvPr userDrawn="1"/>
        </p:nvSpPr>
        <p:spPr>
          <a:xfrm>
            <a:off x="0" y="-16477"/>
            <a:ext cx="12192000" cy="996780"/>
          </a:xfrm>
          <a:prstGeom prst="rect">
            <a:avLst/>
          </a:prstGeom>
          <a:gradFill>
            <a:gsLst>
              <a:gs pos="100000">
                <a:srgbClr val="E5D4B1"/>
              </a:gs>
              <a:gs pos="0">
                <a:srgbClr val="A47F36"/>
              </a:gs>
              <a:gs pos="52000">
                <a:srgbClr val="E5D4B1"/>
              </a:gs>
              <a:gs pos="100000">
                <a:schemeClr val="bg1">
                  <a:shade val="65000"/>
                  <a:satMod val="300000"/>
                </a:schemeClr>
              </a:gs>
            </a:gsLst>
            <a:path path="circle">
              <a:fillToRect l="65000" b="98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a:ln>
                  <a:noFill/>
                </a:ln>
                <a:solidFill>
                  <a:prstClr val="white"/>
                </a:solidFill>
                <a:effectLst/>
                <a:uLnTx/>
                <a:uFillTx/>
                <a:latin typeface="Calibri" panose="020F0502020204030204"/>
                <a:ea typeface="+mn-ea"/>
                <a:cs typeface="+mn-cs"/>
              </a:rPr>
              <a:t>	            	</a:t>
            </a:r>
            <a:r>
              <a:rPr kumimoji="0" lang="en-GB" sz="1950" b="1" i="0" u="none" strike="noStrike" kern="1200" cap="none" spc="0" normalizeH="0" baseline="0" noProof="0">
                <a:ln>
                  <a:noFill/>
                </a:ln>
                <a:solidFill>
                  <a:srgbClr val="A47F36"/>
                </a:solidFill>
                <a:effectLst/>
                <a:uLnTx/>
                <a:uFillTx/>
                <a:latin typeface="Century" panose="02040604050505020304" pitchFamily="18" charset="0"/>
                <a:ea typeface="+mn-ea"/>
                <a:cs typeface="+mn-cs"/>
              </a:rPr>
              <a:t>UXBRIDGE</a:t>
            </a:r>
            <a:r>
              <a:rPr kumimoji="0" lang="en-GB" sz="1950" b="0" i="0" u="none" strike="noStrike" kern="1200" cap="none" spc="0" normalizeH="0" baseline="0" noProof="0">
                <a:ln>
                  <a:noFill/>
                </a:ln>
                <a:solidFill>
                  <a:srgbClr val="A47F36"/>
                </a:solidFill>
                <a:effectLst/>
                <a:uLnTx/>
                <a:uFillTx/>
                <a:latin typeface="Century" panose="02040604050505020304" pitchFamily="18" charset="0"/>
                <a:ea typeface="+mn-ea"/>
                <a:cs typeface="+mn-cs"/>
              </a:rPr>
              <a:t> 							</a:t>
            </a:r>
            <a:endParaRPr kumimoji="0" lang="en-GB" sz="1050" b="0" i="0" u="none" strike="noStrike" kern="1200" cap="none" spc="0" normalizeH="0" baseline="0" noProof="0">
              <a:ln>
                <a:noFill/>
              </a:ln>
              <a:solidFill>
                <a:prstClr val="white"/>
              </a:solidFill>
              <a:effectLst/>
              <a:uLnTx/>
              <a:uFillTx/>
              <a:latin typeface="Century" panose="02040604050505020304" pitchFamily="18" charset="0"/>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500" b="0" i="0" u="none" strike="noStrike" kern="1200" cap="none" spc="0" normalizeH="0" baseline="0" noProof="0">
                <a:ln>
                  <a:noFill/>
                </a:ln>
                <a:solidFill>
                  <a:srgbClr val="A47F36"/>
                </a:solidFill>
                <a:effectLst/>
                <a:uLnTx/>
                <a:uFillTx/>
                <a:latin typeface="Century" panose="02040604050505020304" pitchFamily="18" charset="0"/>
                <a:ea typeface="+mn-ea"/>
                <a:cs typeface="+mn-cs"/>
              </a:rPr>
              <a:t>		</a:t>
            </a:r>
            <a:r>
              <a:rPr kumimoji="0" lang="en-GB" sz="1500" b="1" i="0" u="none" strike="noStrike" kern="1200" cap="none" spc="0" normalizeH="0" baseline="0" noProof="0">
                <a:ln>
                  <a:noFill/>
                </a:ln>
                <a:solidFill>
                  <a:srgbClr val="A47F36"/>
                </a:solidFill>
                <a:effectLst/>
                <a:uLnTx/>
                <a:uFillTx/>
                <a:latin typeface="Century" panose="02040604050505020304" pitchFamily="18" charset="0"/>
                <a:ea typeface="+mn-ea"/>
                <a:cs typeface="+mn-cs"/>
              </a:rPr>
              <a:t>HIGH SCHOOL</a:t>
            </a:r>
            <a:r>
              <a:rPr kumimoji="0" lang="en-GB" sz="1500" b="0" i="0" u="none" strike="noStrike" kern="1200" cap="none" spc="0" normalizeH="0" baseline="0" noProof="0">
                <a:ln>
                  <a:noFill/>
                </a:ln>
                <a:solidFill>
                  <a:srgbClr val="A47F36"/>
                </a:solidFill>
                <a:effectLst/>
                <a:uLnTx/>
                <a:uFillTx/>
                <a:latin typeface="Bookman Old Style" panose="02050604050505020204" pitchFamily="18" charset="0"/>
                <a:ea typeface="+mn-ea"/>
                <a:cs typeface="+mn-cs"/>
              </a:rPr>
              <a:t>							</a:t>
            </a:r>
            <a:endParaRPr kumimoji="0" lang="en-GB" sz="1050" b="0" i="0" u="none" strike="noStrike" kern="1200" cap="none" spc="0" normalizeH="0" baseline="0" noProof="0">
              <a:ln>
                <a:noFill/>
              </a:ln>
              <a:solidFill>
                <a:prstClr val="white"/>
              </a:solidFill>
              <a:effectLst/>
              <a:uLnTx/>
              <a:uFillTx/>
              <a:latin typeface="Century" panose="02040604050505020304" pitchFamily="18" charset="0"/>
              <a:ea typeface="+mn-ea"/>
              <a:cs typeface="+mn-cs"/>
            </a:endParaRPr>
          </a:p>
        </p:txBody>
      </p:sp>
      <p:pic>
        <p:nvPicPr>
          <p:cNvPr id="5" name="Picture 7">
            <a:hlinkClick r:id="rId2"/>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23851" y="95250"/>
            <a:ext cx="903816" cy="80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userDrawn="1"/>
        </p:nvSpPr>
        <p:spPr bwMode="auto">
          <a:xfrm>
            <a:off x="10462504" y="220663"/>
            <a:ext cx="1230145"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6858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FFFFFF"/>
                </a:solidFill>
                <a:effectLst/>
                <a:uLnTx/>
                <a:uFillTx/>
                <a:latin typeface="Century" panose="02040604050505020304" pitchFamily="18" charset="0"/>
                <a:ea typeface="+mn-ea"/>
                <a:cs typeface="+mn-cs"/>
              </a:rPr>
              <a:t>Proud to make</a:t>
            </a:r>
          </a:p>
          <a:p>
            <a:pPr marL="0" marR="0" lvl="0" indent="0" algn="ctr" defTabSz="6858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FFFFFF"/>
                </a:solidFill>
                <a:effectLst/>
                <a:uLnTx/>
                <a:uFillTx/>
                <a:latin typeface="Century" panose="02040604050505020304" pitchFamily="18" charset="0"/>
                <a:ea typeface="+mn-ea"/>
                <a:cs typeface="+mn-cs"/>
              </a:rPr>
              <a:t>success happen</a:t>
            </a:r>
          </a:p>
        </p:txBody>
      </p:sp>
      <p:sp>
        <p:nvSpPr>
          <p:cNvPr id="2" name="Title 1"/>
          <p:cNvSpPr>
            <a:spLocks noGrp="1"/>
          </p:cNvSpPr>
          <p:nvPr>
            <p:ph type="ctrTitle"/>
          </p:nvPr>
        </p:nvSpPr>
        <p:spPr>
          <a:xfrm>
            <a:off x="1524000" y="1122363"/>
            <a:ext cx="9144000" cy="2387600"/>
          </a:xfrm>
        </p:spPr>
        <p:txBody>
          <a:bodyPr anchor="b"/>
          <a:lstStyle>
            <a:lvl1pPr algn="ctr">
              <a:defRPr sz="4500">
                <a:solidFill>
                  <a:srgbClr val="A47F36"/>
                </a:solidFill>
              </a:defRPr>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solidFill>
                  <a:srgbClr val="A47F36"/>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7" name="Footer Placeholder 4"/>
          <p:cNvSpPr>
            <a:spLocks noGrp="1"/>
          </p:cNvSpPr>
          <p:nvPr>
            <p:ph type="ftr" sz="quarter" idx="10"/>
          </p:nvPr>
        </p:nvSpPr>
        <p:spPr>
          <a:xfrm>
            <a:off x="4038600" y="6356351"/>
            <a:ext cx="4572000" cy="365125"/>
          </a:xfrm>
        </p:spPr>
        <p:txBody>
          <a:bodyPr/>
          <a:lstStyle>
            <a:lvl1pPr>
              <a:defRPr/>
            </a:lvl1pPr>
          </a:lstStyle>
          <a:p>
            <a:pPr>
              <a:defRPr/>
            </a:pPr>
            <a:endParaRPr lang="en-GB"/>
          </a:p>
        </p:txBody>
      </p:sp>
      <p:sp>
        <p:nvSpPr>
          <p:cNvPr id="8" name="Slide Number Placeholder 5"/>
          <p:cNvSpPr>
            <a:spLocks noGrp="1"/>
          </p:cNvSpPr>
          <p:nvPr>
            <p:ph type="sldNum" sz="quarter" idx="11"/>
          </p:nvPr>
        </p:nvSpPr>
        <p:spPr/>
        <p:txBody>
          <a:bodyPr/>
          <a:lstStyle>
            <a:lvl1pPr>
              <a:defRPr/>
            </a:lvl1pPr>
          </a:lstStyle>
          <a:p>
            <a:pPr>
              <a:defRPr/>
            </a:pPr>
            <a:fld id="{2C4AEA53-A844-413B-8B13-852EEEB53F8C}" type="slidenum">
              <a:rPr lang="en-GB" smtClean="0"/>
              <a:pPr>
                <a:defRPr/>
              </a:pPr>
              <a:t>‹#›</a:t>
            </a:fld>
            <a:endParaRPr lang="en-GB"/>
          </a:p>
        </p:txBody>
      </p:sp>
    </p:spTree>
    <p:extLst>
      <p:ext uri="{BB962C8B-B14F-4D97-AF65-F5344CB8AC3E}">
        <p14:creationId xmlns:p14="http://schemas.microsoft.com/office/powerpoint/2010/main" val="3967176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53D1248A-D43E-491B-8C55-7FE0A5AA8881}" type="datetimeFigureOut">
              <a:rPr lang="en-GB" smtClean="0"/>
              <a:pPr>
                <a:defRPr/>
              </a:pPr>
              <a:t>01/03/2023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C463FB6F-3316-4EF8-BFB0-3F74204725A2}" type="slidenum">
              <a:rPr lang="en-GB" smtClean="0"/>
              <a:pPr>
                <a:defRPr/>
              </a:pPr>
              <a:t>‹#›</a:t>
            </a:fld>
            <a:endParaRPr lang="en-GB"/>
          </a:p>
        </p:txBody>
      </p:sp>
    </p:spTree>
    <p:extLst>
      <p:ext uri="{BB962C8B-B14F-4D97-AF65-F5344CB8AC3E}">
        <p14:creationId xmlns:p14="http://schemas.microsoft.com/office/powerpoint/2010/main" val="3844779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831851" y="4589467"/>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71D0D0A5-1388-47BA-8B17-9803717612C1}" type="datetimeFigureOut">
              <a:rPr lang="en-GB" smtClean="0"/>
              <a:pPr>
                <a:defRPr/>
              </a:pPr>
              <a:t>01/03/2023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37FAEF5B-1312-4765-9B07-FCBDB1F25EED}" type="slidenum">
              <a:rPr lang="en-GB" smtClean="0"/>
              <a:pPr>
                <a:defRPr/>
              </a:pPr>
              <a:t>‹#›</a:t>
            </a:fld>
            <a:endParaRPr lang="en-GB"/>
          </a:p>
        </p:txBody>
      </p:sp>
    </p:spTree>
    <p:extLst>
      <p:ext uri="{BB962C8B-B14F-4D97-AF65-F5344CB8AC3E}">
        <p14:creationId xmlns:p14="http://schemas.microsoft.com/office/powerpoint/2010/main" val="34018621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267B865B-6623-4D07-8F96-53627FF5D7A8}" type="datetimeFigureOut">
              <a:rPr lang="en-GB" smtClean="0"/>
              <a:pPr>
                <a:defRPr/>
              </a:pPr>
              <a:t>01/03/2023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C03C5C68-7783-4C7B-B537-A224E4FB7EB6}" type="slidenum">
              <a:rPr lang="en-GB" smtClean="0"/>
              <a:pPr>
                <a:defRPr/>
              </a:pPr>
              <a:t>‹#›</a:t>
            </a:fld>
            <a:endParaRPr lang="en-GB"/>
          </a:p>
        </p:txBody>
      </p:sp>
    </p:spTree>
    <p:extLst>
      <p:ext uri="{BB962C8B-B14F-4D97-AF65-F5344CB8AC3E}">
        <p14:creationId xmlns:p14="http://schemas.microsoft.com/office/powerpoint/2010/main" val="31203173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220E811D-8053-4297-BDDC-FEF52F2807F8}" type="datetimeFigureOut">
              <a:rPr lang="en-GB" smtClean="0"/>
              <a:pPr>
                <a:defRPr/>
              </a:pPr>
              <a:t>01/03/2023</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DA9D7CBA-F6AA-49BC-B29B-DA0295C92CA7}" type="slidenum">
              <a:rPr lang="en-GB" smtClean="0"/>
              <a:pPr>
                <a:defRPr/>
              </a:pPr>
              <a:t>‹#›</a:t>
            </a:fld>
            <a:endParaRPr lang="en-GB"/>
          </a:p>
        </p:txBody>
      </p:sp>
    </p:spTree>
    <p:extLst>
      <p:ext uri="{BB962C8B-B14F-4D97-AF65-F5344CB8AC3E}">
        <p14:creationId xmlns:p14="http://schemas.microsoft.com/office/powerpoint/2010/main" val="3455047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BDF6377B-6F13-4990-BA20-95DE9478296E}" type="datetimeFigureOut">
              <a:rPr lang="en-GB" smtClean="0"/>
              <a:pPr>
                <a:defRPr/>
              </a:pPr>
              <a:t>01/03/2023</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AB3530AA-739E-49EA-B85A-1AD6AE427AD8}" type="slidenum">
              <a:rPr lang="en-GB" smtClean="0"/>
              <a:pPr>
                <a:defRPr/>
              </a:pPr>
              <a:t>‹#›</a:t>
            </a:fld>
            <a:endParaRPr lang="en-GB"/>
          </a:p>
        </p:txBody>
      </p:sp>
    </p:spTree>
    <p:extLst>
      <p:ext uri="{BB962C8B-B14F-4D97-AF65-F5344CB8AC3E}">
        <p14:creationId xmlns:p14="http://schemas.microsoft.com/office/powerpoint/2010/main" val="29992288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E6563D0-78BD-4A3F-817E-B852C03C89CB}" type="datetimeFigureOut">
              <a:rPr lang="en-GB" smtClean="0"/>
              <a:pPr>
                <a:defRPr/>
              </a:pPr>
              <a:t>01/03/2023</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E5A614CA-40D0-4EA4-ABC3-E8F922B62933}" type="slidenum">
              <a:rPr lang="en-GB" smtClean="0"/>
              <a:pPr>
                <a:defRPr/>
              </a:pPr>
              <a:t>‹#›</a:t>
            </a:fld>
            <a:endParaRPr lang="en-GB"/>
          </a:p>
        </p:txBody>
      </p:sp>
    </p:spTree>
    <p:extLst>
      <p:ext uri="{BB962C8B-B14F-4D97-AF65-F5344CB8AC3E}">
        <p14:creationId xmlns:p14="http://schemas.microsoft.com/office/powerpoint/2010/main" val="1277223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5183188" y="987429"/>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E185FED6-C20D-418D-9BE3-4EB943DED227}" type="datetimeFigureOut">
              <a:rPr lang="en-GB" smtClean="0"/>
              <a:pPr>
                <a:defRPr/>
              </a:pPr>
              <a:t>01/03/2023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44B180FB-555E-4162-A609-17F65479E777}" type="slidenum">
              <a:rPr lang="en-GB" smtClean="0"/>
              <a:pPr>
                <a:defRPr/>
              </a:pPr>
              <a:t>‹#›</a:t>
            </a:fld>
            <a:endParaRPr lang="en-GB"/>
          </a:p>
        </p:txBody>
      </p:sp>
    </p:spTree>
    <p:extLst>
      <p:ext uri="{BB962C8B-B14F-4D97-AF65-F5344CB8AC3E}">
        <p14:creationId xmlns:p14="http://schemas.microsoft.com/office/powerpoint/2010/main" val="9829172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5183188" y="987429"/>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GB"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05C8CDFF-BE2D-4D74-BBC0-16A4A5C323F0}" type="datetimeFigureOut">
              <a:rPr lang="en-GB" smtClean="0"/>
              <a:pPr>
                <a:defRPr/>
              </a:pPr>
              <a:t>01/03/2023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D03EC066-6CCE-4F67-B739-9DE71657D362}" type="slidenum">
              <a:rPr lang="en-GB" smtClean="0"/>
              <a:pPr>
                <a:defRPr/>
              </a:pPr>
              <a:t>‹#›</a:t>
            </a:fld>
            <a:endParaRPr lang="en-GB"/>
          </a:p>
        </p:txBody>
      </p:sp>
    </p:spTree>
    <p:extLst>
      <p:ext uri="{BB962C8B-B14F-4D97-AF65-F5344CB8AC3E}">
        <p14:creationId xmlns:p14="http://schemas.microsoft.com/office/powerpoint/2010/main" val="41943447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807E6321-48B2-40F0-9542-164F29E415DC}" type="datetimeFigureOut">
              <a:rPr lang="en-GB" smtClean="0"/>
              <a:pPr>
                <a:defRPr/>
              </a:pPr>
              <a:t>01/03/2023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041E229C-37D1-4728-AB21-E54865175610}" type="slidenum">
              <a:rPr lang="en-GB" smtClean="0"/>
              <a:pPr>
                <a:defRPr/>
              </a:pPr>
              <a:t>‹#›</a:t>
            </a:fld>
            <a:endParaRPr lang="en-GB"/>
          </a:p>
        </p:txBody>
      </p:sp>
    </p:spTree>
    <p:extLst>
      <p:ext uri="{BB962C8B-B14F-4D97-AF65-F5344CB8AC3E}">
        <p14:creationId xmlns:p14="http://schemas.microsoft.com/office/powerpoint/2010/main" val="30063097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87895854-17CC-4C4B-8793-71C6AD386A92}" type="datetimeFigureOut">
              <a:rPr lang="en-GB" smtClean="0"/>
              <a:pPr>
                <a:defRPr/>
              </a:pPr>
              <a:t>01/03/2023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81EDB810-4F9B-4CCE-871C-4B499D100F0A}" type="slidenum">
              <a:rPr lang="en-GB" smtClean="0"/>
              <a:pPr>
                <a:defRPr/>
              </a:pPr>
              <a:t>‹#›</a:t>
            </a:fld>
            <a:endParaRPr lang="en-GB"/>
          </a:p>
        </p:txBody>
      </p:sp>
    </p:spTree>
    <p:extLst>
      <p:ext uri="{BB962C8B-B14F-4D97-AF65-F5344CB8AC3E}">
        <p14:creationId xmlns:p14="http://schemas.microsoft.com/office/powerpoint/2010/main" val="9748312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defTabSz="685800" eaLnBrk="1" fontAlgn="auto" hangingPunct="1">
              <a:spcBef>
                <a:spcPts val="0"/>
              </a:spcBef>
              <a:spcAft>
                <a:spcPts val="0"/>
              </a:spcAft>
              <a:defRPr sz="900">
                <a:solidFill>
                  <a:prstClr val="black">
                    <a:tint val="75000"/>
                  </a:prstClr>
                </a:solidFill>
                <a:latin typeface="Calibri" panose="020F0502020204030204"/>
              </a:defRPr>
            </a:lvl1pPr>
          </a:lstStyle>
          <a:p>
            <a:pPr>
              <a:defRPr/>
            </a:pPr>
            <a:fld id="{B98F62FC-88BD-468C-A599-FD4C130B99A9}" type="datetimeFigureOut">
              <a:rPr lang="en-GB" smtClean="0"/>
              <a:pPr>
                <a:defRPr/>
              </a:pPr>
              <a:t>01/03/2023</a:t>
            </a:fld>
            <a:endParaRPr lang="en-GB"/>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defTabSz="685800" eaLnBrk="1" fontAlgn="auto" hangingPunct="1">
              <a:spcBef>
                <a:spcPts val="0"/>
              </a:spcBef>
              <a:spcAft>
                <a:spcPts val="0"/>
              </a:spcAft>
              <a:defRPr sz="900">
                <a:solidFill>
                  <a:prstClr val="black">
                    <a:tint val="75000"/>
                  </a:prstClr>
                </a:solidFill>
                <a:latin typeface="Calibri" panose="020F0502020204030204"/>
              </a:defRPr>
            </a:lvl1pPr>
          </a:lstStyle>
          <a:p>
            <a:pPr>
              <a:defRPr/>
            </a:pPr>
            <a:endParaRPr lang="en-GB"/>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defTabSz="685800" eaLnBrk="1" fontAlgn="auto" hangingPunct="1">
              <a:spcBef>
                <a:spcPts val="0"/>
              </a:spcBef>
              <a:spcAft>
                <a:spcPts val="0"/>
              </a:spcAft>
              <a:defRPr sz="900">
                <a:solidFill>
                  <a:prstClr val="black">
                    <a:tint val="75000"/>
                  </a:prstClr>
                </a:solidFill>
                <a:latin typeface="Calibri" panose="020F0502020204030204"/>
              </a:defRPr>
            </a:lvl1pPr>
          </a:lstStyle>
          <a:p>
            <a:pPr>
              <a:defRPr/>
            </a:pPr>
            <a:fld id="{4B1378D9-28D0-40FE-A481-EC18EA036A78}" type="slidenum">
              <a:rPr lang="en-GB" smtClean="0"/>
              <a:pPr>
                <a:defRPr/>
              </a:pPr>
              <a:t>‹#›</a:t>
            </a:fld>
            <a:endParaRPr lang="en-GB"/>
          </a:p>
        </p:txBody>
      </p:sp>
    </p:spTree>
    <p:extLst>
      <p:ext uri="{BB962C8B-B14F-4D97-AF65-F5344CB8AC3E}">
        <p14:creationId xmlns:p14="http://schemas.microsoft.com/office/powerpoint/2010/main" val="32607598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917207" y="350066"/>
            <a:ext cx="6737350" cy="241300"/>
          </a:xfrm>
          <a:prstGeom prst="rect">
            <a:avLst/>
          </a:prstGeom>
        </p:spPr>
        <p:txBody>
          <a:bodyPr>
            <a:spAutoFit/>
          </a:bodyPr>
          <a:lstStyle/>
          <a:p>
            <a:pPr algn="ctr" defTabSz="685783">
              <a:defRPr/>
            </a:pPr>
            <a:r>
              <a:rPr lang="en-US" sz="965" i="1">
                <a:solidFill>
                  <a:prstClr val="black"/>
                </a:solidFill>
                <a:latin typeface="Calibri" panose="020F0502020204030204"/>
              </a:rPr>
              <a:t> The progressive, inclusive curriculum ‘skills, knowledge and concepts: literacy, life skills and enrichment’</a:t>
            </a:r>
          </a:p>
        </p:txBody>
      </p:sp>
      <p:graphicFrame>
        <p:nvGraphicFramePr>
          <p:cNvPr id="6" name="Table 5"/>
          <p:cNvGraphicFramePr>
            <a:graphicFrameLocks noGrp="1"/>
          </p:cNvGraphicFramePr>
          <p:nvPr>
            <p:extLst>
              <p:ext uri="{D42A27DB-BD31-4B8C-83A1-F6EECF244321}">
                <p14:modId xmlns:p14="http://schemas.microsoft.com/office/powerpoint/2010/main" val="3664742986"/>
              </p:ext>
            </p:extLst>
          </p:nvPr>
        </p:nvGraphicFramePr>
        <p:xfrm>
          <a:off x="258038" y="611951"/>
          <a:ext cx="5444930" cy="6264593"/>
        </p:xfrm>
        <a:graphic>
          <a:graphicData uri="http://schemas.openxmlformats.org/drawingml/2006/table">
            <a:tbl>
              <a:tblPr firstRow="1" firstCol="1" bandRow="1" bandCol="1">
                <a:tableStyleId>{5C22544A-7EE6-4342-B048-85BDC9FD1C3A}</a:tableStyleId>
              </a:tblPr>
              <a:tblGrid>
                <a:gridCol w="1445892">
                  <a:extLst>
                    <a:ext uri="{9D8B030D-6E8A-4147-A177-3AD203B41FA5}">
                      <a16:colId xmlns:a16="http://schemas.microsoft.com/office/drawing/2014/main" val="105210733"/>
                    </a:ext>
                  </a:extLst>
                </a:gridCol>
                <a:gridCol w="3999038">
                  <a:extLst>
                    <a:ext uri="{9D8B030D-6E8A-4147-A177-3AD203B41FA5}">
                      <a16:colId xmlns:a16="http://schemas.microsoft.com/office/drawing/2014/main" val="656256722"/>
                    </a:ext>
                  </a:extLst>
                </a:gridCol>
              </a:tblGrid>
              <a:tr h="639255">
                <a:tc>
                  <a:txBody>
                    <a:bodyPr/>
                    <a:lstStyle/>
                    <a:p>
                      <a:pPr>
                        <a:lnSpc>
                          <a:spcPct val="115000"/>
                        </a:lnSpc>
                        <a:spcAft>
                          <a:spcPts val="0"/>
                        </a:spcAft>
                      </a:pP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36727" marR="36727" marT="0" marB="0">
                    <a:solidFill>
                      <a:srgbClr val="CCA964"/>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en-GB" sz="1100" u="sng">
                          <a:solidFill>
                            <a:srgbClr val="0070C0"/>
                          </a:solidFill>
                          <a:effectLst/>
                        </a:rPr>
                        <a:t>Autumn 1</a:t>
                      </a:r>
                      <a:endParaRPr lang="en-GB" sz="1100" u="sng">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100" baseline="0">
                          <a:solidFill>
                            <a:srgbClr val="0070C0"/>
                          </a:solidFill>
                          <a:effectLst/>
                          <a:latin typeface="Calibri"/>
                          <a:ea typeface="Calibri" panose="020F0502020204030204" pitchFamily="34" charset="0"/>
                          <a:cs typeface="Times New Roman"/>
                        </a:rPr>
                        <a:t>Year 9</a:t>
                      </a:r>
                      <a:endParaRPr lang="en-GB" sz="1100">
                        <a:solidFill>
                          <a:srgbClr val="0070C0"/>
                        </a:solidFill>
                        <a:effectLst/>
                        <a:latin typeface="Calibri"/>
                        <a:ea typeface="Calibri" panose="020F0502020204030204" pitchFamily="34" charset="0"/>
                        <a:cs typeface="Times New Roman"/>
                      </a:endParaRPr>
                    </a:p>
                    <a:p>
                      <a:pPr marL="0" marR="0" indent="0" algn="ctr" defTabSz="685800" rtl="0" eaLnBrk="1" fontAlgn="auto" latinLnBrk="0" hangingPunct="1">
                        <a:lnSpc>
                          <a:spcPct val="115000"/>
                        </a:lnSpc>
                        <a:spcBef>
                          <a:spcPts val="0"/>
                        </a:spcBef>
                        <a:spcAft>
                          <a:spcPts val="0"/>
                        </a:spcAft>
                        <a:buClrTx/>
                        <a:buSzTx/>
                        <a:buFontTx/>
                        <a:buNone/>
                        <a:tabLst/>
                        <a:defRPr/>
                      </a:pPr>
                      <a:endParaRPr lang="en-GB" sz="110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36727" marR="36727" marT="0" marB="0">
                    <a:solidFill>
                      <a:srgbClr val="CCA964"/>
                    </a:solidFill>
                  </a:tcPr>
                </a:tc>
                <a:extLst>
                  <a:ext uri="{0D108BD9-81ED-4DB2-BD59-A6C34878D82A}">
                    <a16:rowId xmlns:a16="http://schemas.microsoft.com/office/drawing/2014/main" val="175877427"/>
                  </a:ext>
                </a:extLst>
              </a:tr>
              <a:tr h="5606794">
                <a:tc>
                  <a:txBody>
                    <a:bodyPr/>
                    <a:lstStyle/>
                    <a:p>
                      <a:pPr algn="l"/>
                      <a:r>
                        <a:rPr lang="en-GB" sz="1050" b="1" dirty="0">
                          <a:solidFill>
                            <a:schemeClr val="tx1"/>
                          </a:solidFill>
                          <a:effectLst/>
                          <a:latin typeface="Calibri"/>
                          <a:ea typeface="Calibri" panose="020F0502020204030204" pitchFamily="34" charset="0"/>
                          <a:cs typeface="Arial"/>
                        </a:rPr>
                        <a:t>Autumn 1 – 7 weeks </a:t>
                      </a:r>
                      <a:endParaRPr lang="en-GB" sz="1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endParaRPr lang="en-GB" sz="1000" b="0" dirty="0">
                        <a:solidFill>
                          <a:schemeClr val="tx1"/>
                        </a:solidFill>
                        <a:effectLst/>
                        <a:latin typeface="Calibri"/>
                        <a:ea typeface="Calibri" panose="020F0502020204030204" pitchFamily="34" charset="0"/>
                        <a:cs typeface="Arial"/>
                      </a:endParaRPr>
                    </a:p>
                    <a:p>
                      <a:pPr algn="l"/>
                      <a:r>
                        <a:rPr lang="en-GB" sz="1050" b="1" dirty="0">
                          <a:solidFill>
                            <a:schemeClr val="tx1"/>
                          </a:solidFill>
                          <a:effectLst/>
                          <a:latin typeface="Calibri"/>
                          <a:ea typeface="Calibri" panose="020F0502020204030204" pitchFamily="34" charset="0"/>
                          <a:cs typeface="Arial"/>
                        </a:rPr>
                        <a:t>Literacy / Numeracy foci</a:t>
                      </a:r>
                      <a:endParaRPr lang="en-GB" sz="1000" b="1" dirty="0">
                        <a:solidFill>
                          <a:schemeClr val="tx1"/>
                        </a:solidFill>
                        <a:effectLst/>
                        <a:latin typeface="Calibri"/>
                        <a:ea typeface="Calibri" panose="020F0502020204030204" pitchFamily="34" charset="0"/>
                        <a:cs typeface="Arial"/>
                      </a:endParaRPr>
                    </a:p>
                    <a:p>
                      <a:pPr marL="342900" lvl="0" indent="-342900" algn="l">
                        <a:buFont typeface="Symbol" panose="05050102010706020507" pitchFamily="18" charset="2"/>
                        <a:buChar char=""/>
                      </a:pPr>
                      <a:r>
                        <a:rPr lang="en-GB" sz="1050" b="0" dirty="0">
                          <a:solidFill>
                            <a:schemeClr val="tx1"/>
                          </a:solidFill>
                          <a:effectLst/>
                          <a:latin typeface="Calibri"/>
                          <a:ea typeface="Calibri" panose="020F0502020204030204" pitchFamily="34" charset="0"/>
                          <a:cs typeface="Arial"/>
                        </a:rPr>
                        <a:t>Reading </a:t>
                      </a:r>
                      <a:endParaRPr lang="en-GB" sz="10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050" b="0" dirty="0">
                          <a:solidFill>
                            <a:schemeClr val="tx1"/>
                          </a:solidFill>
                          <a:effectLst/>
                          <a:latin typeface="Calibri"/>
                          <a:ea typeface="Calibri" panose="020F0502020204030204" pitchFamily="34" charset="0"/>
                          <a:cs typeface="Arial"/>
                        </a:rPr>
                        <a:t>Structured writing</a:t>
                      </a:r>
                      <a:endParaRPr lang="en-GB" sz="1000" b="0" dirty="0">
                        <a:solidFill>
                          <a:schemeClr val="tx1"/>
                        </a:solidFill>
                        <a:effectLst/>
                        <a:latin typeface="Calibri"/>
                        <a:ea typeface="Calibri" panose="020F0502020204030204" pitchFamily="34" charset="0"/>
                        <a:cs typeface="Arial"/>
                      </a:endParaRPr>
                    </a:p>
                    <a:p>
                      <a:pPr marL="342900" lvl="0" indent="-342900" algn="l">
                        <a:buFont typeface="Symbol" panose="05050102010706020507" pitchFamily="18" charset="2"/>
                        <a:buChar char=""/>
                      </a:pPr>
                      <a:r>
                        <a:rPr lang="en-GB" sz="1050" b="0" dirty="0">
                          <a:solidFill>
                            <a:schemeClr val="tx1"/>
                          </a:solidFill>
                          <a:effectLst/>
                          <a:latin typeface="Calibri"/>
                          <a:ea typeface="Calibri" panose="020F0502020204030204" pitchFamily="34" charset="0"/>
                          <a:cs typeface="Arial"/>
                        </a:rPr>
                        <a:t>Essay writing</a:t>
                      </a:r>
                      <a:endParaRPr lang="en-GB" sz="1000" b="0" dirty="0">
                        <a:solidFill>
                          <a:schemeClr val="tx1"/>
                        </a:solidFill>
                        <a:effectLst/>
                        <a:latin typeface="Calibri"/>
                        <a:ea typeface="Calibri" panose="020F0502020204030204" pitchFamily="34" charset="0"/>
                        <a:cs typeface="Arial"/>
                      </a:endParaRPr>
                    </a:p>
                    <a:p>
                      <a:pPr marL="342900" lvl="0" indent="-342900" algn="l">
                        <a:buFont typeface="Symbol" panose="05050102010706020507" pitchFamily="18" charset="2"/>
                        <a:buChar char=""/>
                      </a:pPr>
                      <a:r>
                        <a:rPr lang="en-GB" sz="1050" b="0" dirty="0">
                          <a:solidFill>
                            <a:schemeClr val="tx1"/>
                          </a:solidFill>
                          <a:effectLst/>
                          <a:latin typeface="Calibri"/>
                          <a:ea typeface="Calibri" panose="020F0502020204030204" pitchFamily="34" charset="0"/>
                          <a:cs typeface="Arial"/>
                        </a:rPr>
                        <a:t>Definition</a:t>
                      </a:r>
                      <a:endParaRPr lang="en-GB" sz="1000" b="0" dirty="0">
                        <a:solidFill>
                          <a:schemeClr val="tx1"/>
                        </a:solidFill>
                        <a:effectLst/>
                        <a:latin typeface="Calibri"/>
                        <a:ea typeface="Calibri" panose="020F0502020204030204" pitchFamily="34" charset="0"/>
                        <a:cs typeface="Arial"/>
                      </a:endParaRPr>
                    </a:p>
                    <a:p>
                      <a:pPr lvl="0" algn="l">
                        <a:buNone/>
                      </a:pPr>
                      <a:r>
                        <a:rPr lang="en-GB" sz="1000" b="1" i="0" u="none" strike="noStrike" noProof="0" dirty="0">
                          <a:solidFill>
                            <a:schemeClr val="tx1"/>
                          </a:solidFill>
                          <a:effectLst/>
                        </a:rPr>
                        <a:t>Numeracy</a:t>
                      </a:r>
                      <a:endParaRPr lang="en-GB" sz="1000" dirty="0">
                        <a:solidFill>
                          <a:schemeClr val="tx1"/>
                        </a:solidFill>
                      </a:endParaRPr>
                    </a:p>
                    <a:p>
                      <a:pPr lvl="0" algn="l">
                        <a:buNone/>
                      </a:pPr>
                      <a:r>
                        <a:rPr lang="en-GB" sz="1000" b="0" i="0" u="none" strike="noStrike" noProof="0" dirty="0">
                          <a:solidFill>
                            <a:schemeClr val="tx1"/>
                          </a:solidFill>
                          <a:effectLst/>
                        </a:rPr>
                        <a:t>Historical event dates </a:t>
                      </a:r>
                    </a:p>
                    <a:p>
                      <a:pPr lvl="0" algn="l">
                        <a:buNone/>
                      </a:pPr>
                      <a:r>
                        <a:rPr lang="en-GB" sz="1000" b="0" dirty="0">
                          <a:solidFill>
                            <a:schemeClr val="tx1"/>
                          </a:solidFill>
                          <a:effectLst/>
                          <a:latin typeface="+mn-lt"/>
                          <a:ea typeface="Calibri" panose="020F0502020204030204" pitchFamily="34" charset="0"/>
                          <a:cs typeface="Arial"/>
                        </a:rPr>
                        <a:t>List most/least important – trinity 3 in 1 explanation. </a:t>
                      </a:r>
                    </a:p>
                    <a:p>
                      <a:pPr algn="l"/>
                      <a:endParaRPr lang="en-GB" sz="1000" b="0" dirty="0">
                        <a:solidFill>
                          <a:schemeClr val="tx1"/>
                        </a:solidFill>
                        <a:effectLst/>
                        <a:latin typeface="Calibri"/>
                        <a:ea typeface="Calibri" panose="020F0502020204030204" pitchFamily="34" charset="0"/>
                        <a:cs typeface="Arial"/>
                      </a:endParaRPr>
                    </a:p>
                    <a:p>
                      <a:pPr algn="l"/>
                      <a:r>
                        <a:rPr lang="en-GB" sz="1000" b="1" dirty="0">
                          <a:solidFill>
                            <a:schemeClr val="tx1"/>
                          </a:solidFill>
                          <a:effectLst/>
                          <a:latin typeface="Calibri"/>
                          <a:ea typeface="Calibri" panose="020F0502020204030204" pitchFamily="34" charset="0"/>
                          <a:cs typeface="Arial"/>
                        </a:rPr>
                        <a:t>Homework</a:t>
                      </a:r>
                      <a:endParaRPr lang="en-GB" sz="900" b="1" dirty="0">
                        <a:solidFill>
                          <a:schemeClr val="tx1"/>
                        </a:solidFill>
                        <a:effectLst/>
                        <a:latin typeface="Calibri"/>
                        <a:ea typeface="Calibri" panose="020F0502020204030204" pitchFamily="34" charset="0"/>
                        <a:cs typeface="Arial"/>
                      </a:endParaRPr>
                    </a:p>
                    <a:p>
                      <a:pPr marL="342900" lvl="0" indent="-342900" algn="l">
                        <a:buFont typeface="Symbol" panose="05050102010706020507" pitchFamily="18" charset="2"/>
                        <a:buChar char=""/>
                      </a:pPr>
                      <a:r>
                        <a:rPr lang="en-GB" sz="1000" b="0" dirty="0">
                          <a:solidFill>
                            <a:schemeClr val="tx1"/>
                          </a:solidFill>
                          <a:effectLst/>
                          <a:latin typeface="Calibri"/>
                          <a:ea typeface="Calibri" panose="020F0502020204030204" pitchFamily="34" charset="0"/>
                          <a:cs typeface="Arial"/>
                        </a:rPr>
                        <a:t>Exam question</a:t>
                      </a:r>
                      <a:endParaRPr lang="en-GB" sz="900" b="0" dirty="0">
                        <a:solidFill>
                          <a:schemeClr val="tx1"/>
                        </a:solidFill>
                        <a:effectLst/>
                        <a:latin typeface="Calibri"/>
                        <a:ea typeface="Calibri" panose="020F0502020204030204" pitchFamily="34" charset="0"/>
                        <a:cs typeface="Arial"/>
                      </a:endParaRPr>
                    </a:p>
                    <a:p>
                      <a:pPr marL="342900" lvl="0" indent="-342900" algn="l">
                        <a:buFont typeface="Symbol" panose="05050102010706020507" pitchFamily="18" charset="2"/>
                        <a:buChar char=""/>
                      </a:pPr>
                      <a:r>
                        <a:rPr lang="en-GB" sz="1000" b="0" dirty="0">
                          <a:solidFill>
                            <a:schemeClr val="tx1"/>
                          </a:solidFill>
                          <a:effectLst/>
                          <a:latin typeface="Calibri"/>
                          <a:ea typeface="Calibri" panose="020F0502020204030204" pitchFamily="34" charset="0"/>
                          <a:cs typeface="Arial"/>
                        </a:rPr>
                        <a:t>Stained glass window – create</a:t>
                      </a:r>
                      <a:endParaRPr lang="en-GB" sz="10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lvl="0" algn="l">
                        <a:buNone/>
                      </a:pPr>
                      <a:r>
                        <a:rPr lang="en-GB" sz="1050" b="1" dirty="0">
                          <a:solidFill>
                            <a:schemeClr val="tx1"/>
                          </a:solidFill>
                          <a:effectLst/>
                          <a:latin typeface="+mn-lt"/>
                          <a:ea typeface="Calibri" panose="020F0502020204030204" pitchFamily="34" charset="0"/>
                          <a:cs typeface="Arial"/>
                        </a:rPr>
                        <a:t>Revisiting, revising, remembering opportunities</a:t>
                      </a:r>
                      <a:endParaRPr lang="en-GB" sz="1050" dirty="0"/>
                    </a:p>
                    <a:p>
                      <a:pPr marL="342900" lvl="0" indent="-342900" algn="l">
                        <a:buFont typeface="Symbol" panose="05050102010706020507" pitchFamily="18" charset="2"/>
                        <a:buChar char=""/>
                      </a:pPr>
                      <a:r>
                        <a:rPr lang="en-GB" sz="1050" b="0" dirty="0">
                          <a:solidFill>
                            <a:schemeClr val="tx1"/>
                          </a:solidFill>
                          <a:effectLst/>
                          <a:latin typeface="+mn-lt"/>
                          <a:ea typeface="Calibri" panose="020F0502020204030204" pitchFamily="34" charset="0"/>
                          <a:cs typeface="Arial"/>
                        </a:rPr>
                        <a:t>questions S&amp;C</a:t>
                      </a:r>
                    </a:p>
                    <a:p>
                      <a:pPr marL="342900" lvl="0" indent="-342900" algn="l">
                        <a:buFont typeface="Symbol" panose="05050102010706020507" pitchFamily="18" charset="2"/>
                        <a:buChar char=""/>
                      </a:pPr>
                      <a:r>
                        <a:rPr lang="en-GB" sz="1050" b="0" dirty="0">
                          <a:solidFill>
                            <a:schemeClr val="tx1"/>
                          </a:solidFill>
                          <a:effectLst/>
                          <a:latin typeface="+mn-lt"/>
                          <a:ea typeface="Calibri" panose="020F0502020204030204" pitchFamily="34" charset="0"/>
                          <a:cs typeface="Arial"/>
                        </a:rPr>
                        <a:t>Do now's – retrieval </a:t>
                      </a:r>
                    </a:p>
                    <a:p>
                      <a:pPr marL="342900" lvl="0" indent="-342900" algn="l">
                        <a:buFont typeface="Symbol" panose="05050102010706020507" pitchFamily="18" charset="2"/>
                        <a:buChar char=""/>
                      </a:pPr>
                      <a:r>
                        <a:rPr lang="en-GB" sz="1050" b="0" dirty="0">
                          <a:solidFill>
                            <a:schemeClr val="tx1"/>
                          </a:solidFill>
                          <a:effectLst/>
                          <a:latin typeface="+mn-lt"/>
                          <a:ea typeface="Calibri" panose="020F0502020204030204" pitchFamily="34" charset="0"/>
                          <a:cs typeface="Arial"/>
                        </a:rPr>
                        <a:t>Starter sentences</a:t>
                      </a:r>
                    </a:p>
                    <a:p>
                      <a:pPr marL="342900" lvl="0" indent="-342900" algn="l">
                        <a:buFont typeface="Symbol" panose="05050102010706020507" pitchFamily="18" charset="2"/>
                        <a:buChar char=""/>
                      </a:pPr>
                      <a:r>
                        <a:rPr lang="en-GB" sz="1050" b="0" i="0" u="none" strike="noStrike" noProof="0" dirty="0">
                          <a:solidFill>
                            <a:schemeClr val="tx1"/>
                          </a:solidFill>
                          <a:effectLst/>
                          <a:latin typeface="+mn-lt"/>
                        </a:rPr>
                        <a:t>revision before  EOT assessment</a:t>
                      </a:r>
                    </a:p>
                    <a:p>
                      <a:pPr marL="342900" lvl="0" indent="-342900" algn="l">
                        <a:buFont typeface="Symbol" panose="05050102010706020507" pitchFamily="18" charset="2"/>
                        <a:buChar char=""/>
                      </a:pPr>
                      <a:r>
                        <a:rPr lang="en-GB" sz="1050" b="0" i="0" u="none" strike="noStrike" noProof="0" dirty="0">
                          <a:solidFill>
                            <a:schemeClr val="tx1"/>
                          </a:solidFill>
                          <a:effectLst/>
                          <a:latin typeface="+mn-lt"/>
                        </a:rPr>
                        <a:t>Feedforward  - peer-marking </a:t>
                      </a:r>
                    </a:p>
                  </a:txBody>
                  <a:tcPr marL="114300" marR="114300" marT="0" marB="0">
                    <a:solidFill>
                      <a:srgbClr val="CCA964"/>
                    </a:solidFill>
                  </a:tcPr>
                </a:tc>
                <a:tc>
                  <a:txBody>
                    <a:bodyPr/>
                    <a:lstStyle/>
                    <a:p>
                      <a:pPr algn="l"/>
                      <a:r>
                        <a:rPr lang="en-GB" sz="1200" b="1" u="sng" dirty="0">
                          <a:solidFill>
                            <a:srgbClr val="000000"/>
                          </a:solidFill>
                          <a:effectLst/>
                          <a:latin typeface="Calibri"/>
                          <a:ea typeface="Calibri" panose="020F0502020204030204" pitchFamily="34" charset="0"/>
                          <a:cs typeface="Arial"/>
                        </a:rPr>
                        <a:t>Unit 1: Nature of God</a:t>
                      </a:r>
                      <a:endParaRPr lang="en-GB" sz="1100" dirty="0">
                        <a:effectLst/>
                        <a:latin typeface="Calibri"/>
                        <a:ea typeface="Calibri" panose="020F0502020204030204" pitchFamily="34" charset="0"/>
                        <a:cs typeface="Arial"/>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Wingdings" panose="05000000000000000000" pitchFamily="2" charset="2"/>
                        <a:buChar char=""/>
                      </a:pPr>
                      <a:r>
                        <a:rPr lang="en-GB" sz="1200" dirty="0">
                          <a:solidFill>
                            <a:srgbClr val="000000"/>
                          </a:solidFill>
                          <a:effectLst/>
                          <a:latin typeface="Calibri"/>
                          <a:ea typeface="Calibri" panose="020F0502020204030204" pitchFamily="34" charset="0"/>
                          <a:cs typeface="Arial"/>
                        </a:rPr>
                        <a:t>Christianity</a:t>
                      </a:r>
                      <a:endParaRPr lang="en-GB" sz="1100" dirty="0">
                        <a:effectLst/>
                        <a:latin typeface="Calibri"/>
                        <a:ea typeface="Calibri" panose="020F0502020204030204" pitchFamily="34" charset="0"/>
                        <a:cs typeface="Arial"/>
                      </a:endParaRPr>
                    </a:p>
                    <a:p>
                      <a:pPr marL="457200"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200" b="1" dirty="0">
                          <a:solidFill>
                            <a:srgbClr val="000000"/>
                          </a:solidFill>
                          <a:effectLst/>
                          <a:latin typeface="Calibri"/>
                          <a:ea typeface="Calibri" panose="020F0502020204030204" pitchFamily="34" charset="0"/>
                          <a:cs typeface="Arial"/>
                        </a:rPr>
                        <a:t>GCSE Assessment objectives: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200" kern="1200" dirty="0">
                          <a:solidFill>
                            <a:srgbClr val="000000"/>
                          </a:solidFill>
                          <a:effectLst/>
                          <a:latin typeface="Calibri"/>
                          <a:ea typeface="+mn-ea"/>
                          <a:cs typeface="+mn-cs"/>
                        </a:rPr>
                        <a:t>What is God like? To explore the idea of Monotheism within Christianity.</a:t>
                      </a:r>
                      <a:endParaRPr lang="en-GB" sz="1100" dirty="0">
                        <a:effectLst/>
                        <a:latin typeface="Calibri"/>
                        <a:ea typeface="Calibri" panose="020F0502020204030204" pitchFamily="34" charset="0"/>
                        <a:cs typeface="Arial" panose="020B0604020202020204" pitchFamily="34" charset="0"/>
                      </a:endParaRPr>
                    </a:p>
                    <a:p>
                      <a:pPr algn="l">
                        <a:lnSpc>
                          <a:spcPct val="115000"/>
                        </a:lnSpc>
                        <a:spcAft>
                          <a:spcPts val="800"/>
                        </a:spcAft>
                      </a:pPr>
                      <a:r>
                        <a:rPr lang="en-GB" sz="1200" kern="1200" dirty="0">
                          <a:solidFill>
                            <a:srgbClr val="000000"/>
                          </a:solidFill>
                          <a:effectLst/>
                          <a:latin typeface="Calibri"/>
                          <a:ea typeface="+mn-ea"/>
                          <a:cs typeface="+mn-cs"/>
                        </a:rPr>
                        <a:t>Characteristics of God and The Trinity.</a:t>
                      </a:r>
                      <a:endParaRPr lang="en-GB" sz="1100" dirty="0">
                        <a:effectLst/>
                        <a:latin typeface="Calibri"/>
                        <a:ea typeface="Calibri" panose="020F0502020204030204" pitchFamily="34" charset="0"/>
                        <a:cs typeface="Arial" panose="020B0604020202020204" pitchFamily="34" charset="0"/>
                      </a:endParaRPr>
                    </a:p>
                    <a:p>
                      <a:pPr algn="l"/>
                      <a:r>
                        <a:rPr lang="en-GB" sz="1200" b="1" dirty="0">
                          <a:solidFill>
                            <a:srgbClr val="000000"/>
                          </a:solidFill>
                          <a:effectLst/>
                          <a:latin typeface="Calibri"/>
                          <a:ea typeface="Calibri" panose="020F0502020204030204" pitchFamily="34" charset="0"/>
                          <a:cs typeface="Arial"/>
                        </a:rPr>
                        <a:t>Enrichment/life and work skills:</a:t>
                      </a:r>
                      <a:endParaRPr lang="en-GB" sz="1100" dirty="0">
                        <a:effectLst/>
                        <a:latin typeface="Calibri"/>
                        <a:ea typeface="Calibri" panose="020F0502020204030204" pitchFamily="34" charset="0"/>
                        <a:cs typeface="Arial"/>
                      </a:endParaRPr>
                    </a:p>
                    <a:p>
                      <a:pPr marL="342900" lvl="0" indent="-342900" algn="l">
                        <a:buFont typeface="Arial" panose="020B0604020202020204" pitchFamily="34" charset="0"/>
                        <a:buChar char="•"/>
                        <a:tabLst>
                          <a:tab pos="457200" algn="l"/>
                        </a:tabLst>
                      </a:pPr>
                      <a:r>
                        <a:rPr lang="en-GB" sz="1200" dirty="0">
                          <a:solidFill>
                            <a:srgbClr val="000000"/>
                          </a:solidFill>
                          <a:effectLst/>
                          <a:latin typeface="Calibri"/>
                          <a:ea typeface="Calibri" panose="020F0502020204030204" pitchFamily="34" charset="0"/>
                          <a:cs typeface="Times New Roman"/>
                        </a:rPr>
                        <a:t>Research skills</a:t>
                      </a:r>
                      <a:endParaRPr lang="en-GB" sz="1100" dirty="0">
                        <a:effectLst/>
                        <a:latin typeface="Calibri"/>
                        <a:ea typeface="Calibri" panose="020F0502020204030204" pitchFamily="34" charset="0"/>
                        <a:cs typeface="Times New Roman"/>
                      </a:endParaRPr>
                    </a:p>
                    <a:p>
                      <a:pPr marL="342900" lvl="0" indent="-342900" algn="l">
                        <a:buFont typeface="Arial" panose="020B0604020202020204" pitchFamily="34" charset="0"/>
                        <a:buChar char="•"/>
                      </a:pPr>
                      <a:r>
                        <a:rPr lang="en-GB" sz="1200" dirty="0">
                          <a:solidFill>
                            <a:srgbClr val="000000"/>
                          </a:solidFill>
                          <a:effectLst/>
                          <a:latin typeface="Calibri"/>
                          <a:ea typeface="Calibri" panose="020F0502020204030204" pitchFamily="34" charset="0"/>
                          <a:cs typeface="Times New Roman"/>
                        </a:rPr>
                        <a:t>Inquiry skills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200" dirty="0">
                          <a:solidFill>
                            <a:srgbClr val="000000"/>
                          </a:solidFill>
                          <a:effectLst/>
                          <a:latin typeface="Calibri"/>
                          <a:ea typeface="Calibri" panose="020F0502020204030204" pitchFamily="34" charset="0"/>
                          <a:cs typeface="Arial"/>
                        </a:rPr>
                        <a:t>Exam content from </a:t>
                      </a:r>
                      <a:r>
                        <a:rPr lang="en-GB" sz="1200" dirty="0" err="1">
                          <a:solidFill>
                            <a:srgbClr val="000000"/>
                          </a:solidFill>
                          <a:effectLst/>
                          <a:latin typeface="Calibri"/>
                          <a:ea typeface="Calibri" panose="020F0502020204030204" pitchFamily="34" charset="0"/>
                          <a:cs typeface="Arial"/>
                        </a:rPr>
                        <a:t>Eduqas</a:t>
                      </a:r>
                      <a:r>
                        <a:rPr lang="en-GB" sz="1200" dirty="0">
                          <a:solidFill>
                            <a:srgbClr val="000000"/>
                          </a:solidFill>
                          <a:effectLst/>
                          <a:latin typeface="Calibri"/>
                          <a:ea typeface="Calibri" panose="020F0502020204030204" pitchFamily="34" charset="0"/>
                          <a:cs typeface="Arial"/>
                        </a:rPr>
                        <a:t> (WJEC)  Module 1 - Beliefs</a:t>
                      </a:r>
                      <a:endParaRPr lang="en-GB" sz="1100" dirty="0">
                        <a:effectLst/>
                        <a:latin typeface="Calibri"/>
                        <a:ea typeface="Calibri" panose="020F0502020204030204" pitchFamily="34" charset="0"/>
                        <a:cs typeface="Arial"/>
                      </a:endParaRPr>
                    </a:p>
                    <a:p>
                      <a:pPr algn="l"/>
                      <a:r>
                        <a:rPr lang="en-GB" sz="1200" b="1" dirty="0">
                          <a:solidFill>
                            <a:srgbClr val="000000"/>
                          </a:solidFill>
                          <a:effectLst/>
                          <a:latin typeface="Calibri"/>
                          <a:ea typeface="Calibri" panose="020F0502020204030204" pitchFamily="34" charset="0"/>
                          <a:cs typeface="Arial"/>
                        </a:rPr>
                        <a:t>Assessments: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200" dirty="0">
                          <a:solidFill>
                            <a:srgbClr val="000000"/>
                          </a:solidFill>
                          <a:effectLst/>
                          <a:latin typeface="Calibri"/>
                          <a:ea typeface="Calibri" panose="020F0502020204030204" pitchFamily="34" charset="0"/>
                          <a:cs typeface="Arial"/>
                        </a:rPr>
                        <a:t>Explain different Christian attitudes towards the creation story found in Genesis 8 Mark</a:t>
                      </a:r>
                      <a:endParaRPr lang="en-GB" sz="1100" dirty="0">
                        <a:effectLst/>
                        <a:latin typeface="Calibri"/>
                        <a:ea typeface="Calibri" panose="020F0502020204030204" pitchFamily="34" charset="0"/>
                        <a:cs typeface="Arial"/>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Wingdings" panose="05000000000000000000" pitchFamily="2" charset="2"/>
                        <a:buChar char=""/>
                      </a:pPr>
                      <a:r>
                        <a:rPr lang="en-GB" sz="1100" i="1" dirty="0">
                          <a:solidFill>
                            <a:srgbClr val="000000"/>
                          </a:solidFill>
                          <a:effectLst/>
                          <a:highlight>
                            <a:srgbClr val="FFFF00"/>
                          </a:highlight>
                          <a:latin typeface="Calibri"/>
                          <a:ea typeface="Calibri" panose="020F0502020204030204" pitchFamily="34" charset="0"/>
                          <a:cs typeface="Calibri"/>
                        </a:rPr>
                        <a:t>Peer marked</a:t>
                      </a:r>
                    </a:p>
                    <a:p>
                      <a:pPr marL="342900" lvl="0" indent="-342900" algn="l">
                        <a:buFont typeface="Wingdings" panose="05000000000000000000" pitchFamily="2" charset="2"/>
                        <a:buChar char=""/>
                      </a:pPr>
                      <a:endParaRPr lang="en-GB" sz="1100" i="1" dirty="0">
                        <a:solidFill>
                          <a:srgbClr val="000000"/>
                        </a:solidFill>
                        <a:effectLst/>
                        <a:highlight>
                          <a:srgbClr val="FFFF00"/>
                        </a:highlight>
                        <a:latin typeface="Calibri"/>
                        <a:ea typeface="Calibri" panose="020F0502020204030204" pitchFamily="34" charset="0"/>
                        <a:cs typeface="Calibri"/>
                      </a:endParaRPr>
                    </a:p>
                    <a:p>
                      <a:pPr marL="0" marR="0" lvl="0" indent="0" algn="l" defTabSz="6858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100" b="1" i="0" u="none" strike="noStrike" noProof="0" dirty="0">
                          <a:effectLst/>
                          <a:highlight>
                            <a:srgbClr val="FFFF00"/>
                          </a:highlight>
                          <a:latin typeface="+mn-lt"/>
                        </a:rPr>
                        <a:t>Key Objectives</a:t>
                      </a:r>
                      <a:r>
                        <a:rPr lang="en-GB" sz="1100" b="0" i="0" u="none" strike="noStrike" noProof="0" dirty="0">
                          <a:effectLst/>
                          <a:highlight>
                            <a:srgbClr val="FFFF00"/>
                          </a:highlight>
                          <a:latin typeface="+mn-lt"/>
                        </a:rPr>
                        <a:t>: </a:t>
                      </a:r>
                      <a:r>
                        <a:rPr lang="en-GB" sz="1100" b="0" i="0" u="none" strike="noStrike" noProof="0" dirty="0">
                          <a:effectLst/>
                          <a:latin typeface="+mn-lt"/>
                        </a:rPr>
                        <a:t> K01,2,3,4 &amp; 5  - 7,8,9</a:t>
                      </a:r>
                    </a:p>
                    <a:p>
                      <a:pPr marL="0" lvl="0" indent="0" algn="l">
                        <a:buFont typeface="Wingdings" panose="05000000000000000000" pitchFamily="2" charset="2"/>
                        <a:buNone/>
                      </a:pP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200" b="1" dirty="0">
                          <a:solidFill>
                            <a:srgbClr val="000000"/>
                          </a:solidFill>
                          <a:effectLst/>
                          <a:latin typeface="Calibri"/>
                          <a:ea typeface="Calibri" panose="020F0502020204030204" pitchFamily="34" charset="0"/>
                          <a:cs typeface="Calibri"/>
                        </a:rPr>
                        <a:t>SMSC – </a:t>
                      </a:r>
                      <a:r>
                        <a:rPr lang="en-GB" sz="1200" dirty="0">
                          <a:solidFill>
                            <a:srgbClr val="000000"/>
                          </a:solidFill>
                          <a:effectLst/>
                          <a:latin typeface="Calibri"/>
                          <a:ea typeface="Calibri" panose="020F0502020204030204" pitchFamily="34" charset="0"/>
                          <a:cs typeface="Calibri"/>
                        </a:rPr>
                        <a:t>Cultural and religious/spiritual viewpoints of the creation story for students to examine and consider. Impacts of religious beliefs on wider society.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endParaRPr lang="en-GB" sz="1200" dirty="0">
                        <a:effectLst/>
                        <a:latin typeface="Calibri"/>
                        <a:ea typeface="Calibri" panose="020F0502020204030204" pitchFamily="34" charset="0"/>
                        <a:cs typeface="Arial"/>
                      </a:endParaRPr>
                    </a:p>
                    <a:p>
                      <a:pPr lvl="0" algn="l">
                        <a:buNone/>
                      </a:pPr>
                      <a:endParaRPr lang="en-GB" sz="1200" b="0" i="0" u="none" strike="noStrike" noProof="0" dirty="0">
                        <a:effectLst/>
                        <a:latin typeface="Calibri"/>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100" b="1" dirty="0"/>
                        <a:t>Wider Reading </a:t>
                      </a:r>
                    </a:p>
                    <a:p>
                      <a:pPr lvl="0" algn="l">
                        <a:buNone/>
                      </a:pPr>
                      <a:r>
                        <a:rPr lang="en-GB" sz="1100" dirty="0"/>
                        <a:t>The attributes of God ‘’ by J.I Packer </a:t>
                      </a:r>
                    </a:p>
                    <a:p>
                      <a:pPr lvl="0" algn="l">
                        <a:buNone/>
                      </a:pPr>
                      <a:endParaRPr lang="en-GB" sz="1100" dirty="0"/>
                    </a:p>
                    <a:p>
                      <a:pPr algn="l">
                        <a:lnSpc>
                          <a:spcPct val="115000"/>
                        </a:lnSpc>
                        <a:spcAft>
                          <a:spcPts val="0"/>
                        </a:spcAft>
                      </a:pPr>
                      <a:endParaRPr lang="en-GB" sz="1100" b="1" u="none" baseline="0" dirty="0">
                        <a:effectLst/>
                      </a:endParaRPr>
                    </a:p>
                    <a:p>
                      <a:pPr lvl="0" algn="l">
                        <a:buNone/>
                      </a:pPr>
                      <a:endParaRPr lang="en-GB" sz="1100" dirty="0"/>
                    </a:p>
                  </a:txBody>
                  <a:tcPr marL="68580" marR="68580" marT="0" marB="0">
                    <a:solidFill>
                      <a:srgbClr val="E5D4B1"/>
                    </a:solidFill>
                  </a:tcPr>
                </a:tc>
                <a:extLst>
                  <a:ext uri="{0D108BD9-81ED-4DB2-BD59-A6C34878D82A}">
                    <a16:rowId xmlns:a16="http://schemas.microsoft.com/office/drawing/2014/main" val="561923946"/>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271115491"/>
              </p:ext>
            </p:extLst>
          </p:nvPr>
        </p:nvGraphicFramePr>
        <p:xfrm>
          <a:off x="5799491" y="611951"/>
          <a:ext cx="6007497" cy="6255654"/>
        </p:xfrm>
        <a:graphic>
          <a:graphicData uri="http://schemas.openxmlformats.org/drawingml/2006/table">
            <a:tbl>
              <a:tblPr firstRow="1" firstCol="1" bandRow="1" bandCol="1">
                <a:tableStyleId>{5C22544A-7EE6-4342-B048-85BDC9FD1C3A}</a:tableStyleId>
              </a:tblPr>
              <a:tblGrid>
                <a:gridCol w="1687958">
                  <a:extLst>
                    <a:ext uri="{9D8B030D-6E8A-4147-A177-3AD203B41FA5}">
                      <a16:colId xmlns:a16="http://schemas.microsoft.com/office/drawing/2014/main" val="105210733"/>
                    </a:ext>
                  </a:extLst>
                </a:gridCol>
                <a:gridCol w="4319539">
                  <a:extLst>
                    <a:ext uri="{9D8B030D-6E8A-4147-A177-3AD203B41FA5}">
                      <a16:colId xmlns:a16="http://schemas.microsoft.com/office/drawing/2014/main" val="656256722"/>
                    </a:ext>
                  </a:extLst>
                </a:gridCol>
              </a:tblGrid>
              <a:tr h="647354">
                <a:tc>
                  <a:txBody>
                    <a:bodyPr/>
                    <a:lstStyle/>
                    <a:p>
                      <a:pPr>
                        <a:lnSpc>
                          <a:spcPct val="115000"/>
                        </a:lnSpc>
                        <a:spcAft>
                          <a:spcPts val="0"/>
                        </a:spcAft>
                      </a:pP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36741" marR="36741" marT="0" marB="0">
                    <a:solidFill>
                      <a:srgbClr val="CCA964"/>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en-GB" sz="1000" u="sng">
                          <a:solidFill>
                            <a:srgbClr val="0070C0"/>
                          </a:solidFill>
                          <a:effectLst/>
                        </a:rPr>
                        <a:t>Autumn 2</a:t>
                      </a:r>
                      <a:endParaRPr lang="en-GB" sz="1000" u="sng">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baseline="0">
                          <a:solidFill>
                            <a:srgbClr val="0070C0"/>
                          </a:solidFill>
                          <a:effectLst/>
                          <a:latin typeface="Calibri"/>
                          <a:ea typeface="Calibri" panose="020F0502020204030204" pitchFamily="34" charset="0"/>
                          <a:cs typeface="Times New Roman"/>
                        </a:rPr>
                        <a:t>Year 9</a:t>
                      </a:r>
                      <a:endParaRPr lang="en-GB" sz="1000">
                        <a:solidFill>
                          <a:srgbClr val="0070C0"/>
                        </a:solidFill>
                        <a:effectLst/>
                        <a:latin typeface="Calibri"/>
                        <a:ea typeface="Calibri" panose="020F0502020204030204" pitchFamily="34" charset="0"/>
                        <a:cs typeface="Times New Roman"/>
                      </a:endParaRPr>
                    </a:p>
                    <a:p>
                      <a:pPr marL="0" marR="0" indent="0" algn="ctr" defTabSz="685800" rtl="0" eaLnBrk="1" fontAlgn="auto" latinLnBrk="0" hangingPunct="1">
                        <a:lnSpc>
                          <a:spcPct val="115000"/>
                        </a:lnSpc>
                        <a:spcBef>
                          <a:spcPts val="0"/>
                        </a:spcBef>
                        <a:spcAft>
                          <a:spcPts val="0"/>
                        </a:spcAft>
                        <a:buClrTx/>
                        <a:buSzTx/>
                        <a:buFontTx/>
                        <a:buNone/>
                        <a:tabLst/>
                        <a:defRPr/>
                      </a:pPr>
                      <a:endParaRPr lang="en-GB" sz="100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36741" marR="36741" marT="0" marB="0">
                    <a:solidFill>
                      <a:srgbClr val="CCA964"/>
                    </a:solidFill>
                  </a:tcPr>
                </a:tc>
                <a:extLst>
                  <a:ext uri="{0D108BD9-81ED-4DB2-BD59-A6C34878D82A}">
                    <a16:rowId xmlns:a16="http://schemas.microsoft.com/office/drawing/2014/main" val="175877427"/>
                  </a:ext>
                </a:extLst>
              </a:tr>
              <a:tr h="5608300">
                <a:tc>
                  <a:txBody>
                    <a:bodyPr/>
                    <a:lstStyle/>
                    <a:p>
                      <a:pPr algn="l"/>
                      <a:r>
                        <a:rPr lang="en-GB" sz="1100" b="1" dirty="0">
                          <a:solidFill>
                            <a:schemeClr val="tx1"/>
                          </a:solidFill>
                          <a:effectLst/>
                          <a:latin typeface="Calibri"/>
                          <a:ea typeface="Calibri" panose="020F0502020204030204" pitchFamily="34" charset="0"/>
                          <a:cs typeface="Arial"/>
                        </a:rPr>
                        <a:t>Autumn 2 – 8 weeks</a:t>
                      </a:r>
                    </a:p>
                    <a:p>
                      <a:pPr algn="l"/>
                      <a:endParaRPr lang="en-GB" sz="1100" b="0" dirty="0">
                        <a:solidFill>
                          <a:schemeClr val="tx1"/>
                        </a:solidFill>
                        <a:effectLst/>
                        <a:latin typeface="Calibri"/>
                        <a:ea typeface="Calibri" panose="020F0502020204030204" pitchFamily="34" charset="0"/>
                        <a:cs typeface="Arial"/>
                      </a:endParaRPr>
                    </a:p>
                    <a:p>
                      <a:pPr algn="l"/>
                      <a:r>
                        <a:rPr lang="en-GB" sz="1100" b="1" dirty="0">
                          <a:solidFill>
                            <a:schemeClr val="tx1"/>
                          </a:solidFill>
                          <a:effectLst/>
                          <a:latin typeface="Calibri"/>
                          <a:ea typeface="Calibri" panose="020F0502020204030204" pitchFamily="34" charset="0"/>
                          <a:cs typeface="Arial"/>
                        </a:rPr>
                        <a:t>Literacy / Numeracy foci</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Reading </a:t>
                      </a:r>
                      <a:endParaRPr lang="en-GB" sz="11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Structured writing</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Essay writing</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Definition</a:t>
                      </a:r>
                    </a:p>
                    <a:p>
                      <a:pPr lvl="0" algn="l">
                        <a:buNone/>
                      </a:pPr>
                      <a:r>
                        <a:rPr lang="en-GB" sz="1100" b="1" i="0" u="none" strike="noStrike" noProof="0" dirty="0">
                          <a:solidFill>
                            <a:schemeClr val="tx1"/>
                          </a:solidFill>
                          <a:effectLst/>
                        </a:rPr>
                        <a:t>Numeracy</a:t>
                      </a:r>
                      <a:endParaRPr lang="en-GB" sz="1100" dirty="0">
                        <a:solidFill>
                          <a:schemeClr val="tx1"/>
                        </a:solidFill>
                      </a:endParaRPr>
                    </a:p>
                    <a:p>
                      <a:pPr lvl="0" algn="l">
                        <a:buNone/>
                      </a:pPr>
                      <a:r>
                        <a:rPr lang="en-GB" sz="1100" b="0" i="0" u="none" strike="noStrike" noProof="0" dirty="0">
                          <a:solidFill>
                            <a:schemeClr val="tx1"/>
                          </a:solidFill>
                          <a:effectLst/>
                        </a:rPr>
                        <a:t>Historical event dates - timeline</a:t>
                      </a:r>
                    </a:p>
                    <a:p>
                      <a:pPr lvl="0" algn="l">
                        <a:buNone/>
                      </a:pPr>
                      <a:r>
                        <a:rPr lang="en-GB" sz="1100" b="0" dirty="0">
                          <a:solidFill>
                            <a:schemeClr val="tx1"/>
                          </a:solidFill>
                          <a:effectLst/>
                          <a:latin typeface="+mn-lt"/>
                          <a:ea typeface="Calibri" panose="020F0502020204030204" pitchFamily="34" charset="0"/>
                          <a:cs typeface="Arial"/>
                        </a:rPr>
                        <a:t>List most/least important</a:t>
                      </a:r>
                    </a:p>
                    <a:p>
                      <a:pPr algn="l"/>
                      <a:endParaRPr lang="en-GB" sz="1100" b="0" dirty="0">
                        <a:solidFill>
                          <a:schemeClr val="tx1"/>
                        </a:solidFill>
                        <a:effectLst/>
                        <a:latin typeface="Calibri"/>
                        <a:ea typeface="Calibri" panose="020F0502020204030204" pitchFamily="34" charset="0"/>
                        <a:cs typeface="Arial"/>
                      </a:endParaRPr>
                    </a:p>
                    <a:p>
                      <a:pPr algn="l"/>
                      <a:r>
                        <a:rPr lang="en-GB" sz="1100" b="1" dirty="0">
                          <a:solidFill>
                            <a:schemeClr val="tx1"/>
                          </a:solidFill>
                          <a:effectLst/>
                          <a:latin typeface="Calibri"/>
                          <a:ea typeface="Calibri" panose="020F0502020204030204" pitchFamily="34" charset="0"/>
                          <a:cs typeface="Arial"/>
                        </a:rPr>
                        <a:t>Homework</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“It is clear that Jesus did not rise from the dead” Exam Question</a:t>
                      </a:r>
                    </a:p>
                    <a:p>
                      <a:pPr algn="l"/>
                      <a:endParaRPr lang="en-GB" sz="1100" b="0" dirty="0">
                        <a:solidFill>
                          <a:schemeClr val="tx1"/>
                        </a:solidFill>
                        <a:effectLst/>
                        <a:latin typeface="Calibri"/>
                        <a:ea typeface="Calibri" panose="020F0502020204030204" pitchFamily="34" charset="0"/>
                        <a:cs typeface="Arial"/>
                      </a:endParaRPr>
                    </a:p>
                    <a:p>
                      <a:pPr lvl="0" algn="l">
                        <a:buNone/>
                      </a:pPr>
                      <a:r>
                        <a:rPr lang="en-GB" sz="1100" b="1" dirty="0">
                          <a:solidFill>
                            <a:schemeClr val="tx1"/>
                          </a:solidFill>
                          <a:effectLst/>
                          <a:latin typeface="+mn-lt"/>
                          <a:ea typeface="Calibri" panose="020F0502020204030204" pitchFamily="34" charset="0"/>
                          <a:cs typeface="Arial"/>
                        </a:rPr>
                        <a:t>Revisiting, revising, remembering opportunities</a:t>
                      </a:r>
                      <a:endParaRPr lang="en-GB" sz="1100" dirty="0"/>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questions S&amp;C</a:t>
                      </a:r>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Do now's – retrieval </a:t>
                      </a:r>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Starter sentences</a:t>
                      </a:r>
                    </a:p>
                    <a:p>
                      <a:pPr marL="342900" lvl="0" indent="-342900" algn="l">
                        <a:buFont typeface="Symbol" panose="05050102010706020507" pitchFamily="18" charset="2"/>
                        <a:buChar char=""/>
                      </a:pPr>
                      <a:r>
                        <a:rPr lang="en-GB" sz="1100" b="0" i="0" u="none" strike="noStrike" noProof="0" dirty="0">
                          <a:solidFill>
                            <a:schemeClr val="tx1"/>
                          </a:solidFill>
                          <a:effectLst/>
                          <a:latin typeface="+mn-lt"/>
                        </a:rPr>
                        <a:t>revision before  EOT assessment</a:t>
                      </a:r>
                    </a:p>
                    <a:p>
                      <a:pPr marL="342900" lvl="0" indent="-342900" algn="l">
                        <a:buFont typeface="Symbol" panose="05050102010706020507" pitchFamily="18" charset="2"/>
                        <a:buChar char=""/>
                      </a:pPr>
                      <a:r>
                        <a:rPr lang="en-GB" sz="1100" b="0" i="0" u="none" strike="noStrike" noProof="0" dirty="0">
                          <a:solidFill>
                            <a:schemeClr val="tx1"/>
                          </a:solidFill>
                          <a:effectLst/>
                          <a:latin typeface="+mn-lt"/>
                        </a:rPr>
                        <a:t>Feedforward  - peer-marking </a:t>
                      </a:r>
                    </a:p>
                  </a:txBody>
                  <a:tcPr marL="114300" marR="114300" marT="0" marB="0">
                    <a:solidFill>
                      <a:srgbClr val="CCA964"/>
                    </a:solidFill>
                  </a:tcPr>
                </a:tc>
                <a:tc>
                  <a:txBody>
                    <a:bodyPr/>
                    <a:lstStyle/>
                    <a:p>
                      <a:pPr algn="l"/>
                      <a:r>
                        <a:rPr lang="en-GB" sz="1200" b="1" u="sng" dirty="0">
                          <a:effectLst/>
                          <a:latin typeface="Calibri"/>
                          <a:ea typeface="Calibri" panose="020F0502020204030204" pitchFamily="34" charset="0"/>
                          <a:cs typeface="Arial"/>
                        </a:rPr>
                        <a:t>Unit 2: Jesus Christ</a:t>
                      </a:r>
                      <a:endParaRPr lang="en-GB" sz="1100" dirty="0">
                        <a:effectLst/>
                        <a:latin typeface="Calibri"/>
                        <a:ea typeface="Calibri" panose="020F0502020204030204" pitchFamily="34" charset="0"/>
                        <a:cs typeface="Arial"/>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buFont typeface="Symbol" panose="05050102010706020507" pitchFamily="18" charset="2"/>
                        <a:buChar char=""/>
                      </a:pPr>
                      <a:r>
                        <a:rPr lang="en-GB" sz="1200" dirty="0">
                          <a:effectLst/>
                          <a:latin typeface="Calibri"/>
                          <a:ea typeface="Calibri" panose="020F0502020204030204" pitchFamily="34" charset="0"/>
                          <a:cs typeface="Arial"/>
                        </a:rPr>
                        <a:t>Christianity</a:t>
                      </a:r>
                      <a:endParaRPr lang="en-GB" sz="1100" dirty="0">
                        <a:effectLst/>
                        <a:latin typeface="Calibri"/>
                        <a:ea typeface="Calibri" panose="020F0502020204030204" pitchFamily="34" charset="0"/>
                        <a:cs typeface="Arial"/>
                      </a:endParaRPr>
                    </a:p>
                    <a:p>
                      <a:pPr algn="l"/>
                      <a:r>
                        <a:rPr lang="en-GB" sz="1100" b="1" dirty="0">
                          <a:effectLst/>
                          <a:latin typeface="Calibri"/>
                          <a:ea typeface="Calibri" panose="020F0502020204030204" pitchFamily="34" charset="0"/>
                          <a:cs typeface="Arial"/>
                        </a:rPr>
                        <a:t>GCSE Assessment objectives: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effectLst/>
                          <a:latin typeface="Calibri"/>
                          <a:ea typeface="Calibri" panose="020F0502020204030204" pitchFamily="34" charset="0"/>
                          <a:cs typeface="Arial"/>
                        </a:rPr>
                        <a:t>The understanding of the main key Christian beliefs about Jesus -Incarnation, his crucifixion and death, his resurrection,  and his ascension.  This then leads on to Salvation and afterlife.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a:ea typeface="Calibri" panose="020F0502020204030204" pitchFamily="34" charset="0"/>
                          <a:cs typeface="Arial"/>
                        </a:rPr>
                        <a:t>Enrichment/life and work skills:</a:t>
                      </a:r>
                      <a:endParaRPr lang="en-GB" sz="1100" dirty="0">
                        <a:effectLst/>
                        <a:latin typeface="Calibri"/>
                        <a:ea typeface="Calibri" panose="020F0502020204030204" pitchFamily="34" charset="0"/>
                        <a:cs typeface="Arial"/>
                      </a:endParaRPr>
                    </a:p>
                    <a:p>
                      <a:pPr marL="342900" lvl="0" indent="-342900" algn="l">
                        <a:buFont typeface="Arial" panose="020B0604020202020204" pitchFamily="34" charset="0"/>
                        <a:buChar char="•"/>
                        <a:tabLst>
                          <a:tab pos="457200" algn="l"/>
                        </a:tabLst>
                      </a:pPr>
                      <a:r>
                        <a:rPr lang="en-GB" sz="1100" dirty="0">
                          <a:effectLst/>
                          <a:latin typeface="Calibri"/>
                          <a:ea typeface="Calibri" panose="020F0502020204030204" pitchFamily="34" charset="0"/>
                          <a:cs typeface="Times New Roman"/>
                        </a:rPr>
                        <a:t>Research skills</a:t>
                      </a:r>
                    </a:p>
                    <a:p>
                      <a:pPr marL="342900" lvl="0" indent="-342900" algn="l">
                        <a:buFont typeface="Arial" panose="020B0604020202020204" pitchFamily="34" charset="0"/>
                        <a:buChar char="•"/>
                      </a:pPr>
                      <a:r>
                        <a:rPr lang="en-GB" sz="1100" dirty="0">
                          <a:effectLst/>
                          <a:latin typeface="Calibri"/>
                          <a:ea typeface="Calibri" panose="020F0502020204030204" pitchFamily="34" charset="0"/>
                          <a:cs typeface="Times New Roman"/>
                        </a:rPr>
                        <a:t>Inquiry skills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r>
                        <a:rPr lang="en-GB" sz="1100" b="1" dirty="0">
                          <a:effectLst/>
                          <a:latin typeface="Calibri"/>
                          <a:ea typeface="Calibri" panose="020F0502020204030204" pitchFamily="34" charset="0"/>
                          <a:cs typeface="Arial"/>
                        </a:rPr>
                        <a:t>CAIEG -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effectLst/>
                          <a:latin typeface="Calibri"/>
                          <a:ea typeface="Calibri" panose="020F0502020204030204" pitchFamily="34" charset="0"/>
                          <a:cs typeface="Arial"/>
                        </a:rPr>
                        <a:t>Problem solving with inquiry-based knowledge of Jesus’ death – Law</a:t>
                      </a:r>
                    </a:p>
                    <a:p>
                      <a:pPr algn="l"/>
                      <a:r>
                        <a:rPr lang="en-GB" sz="1100" dirty="0">
                          <a:effectLst/>
                          <a:latin typeface="Calibri"/>
                          <a:ea typeface="Calibri" panose="020F0502020204030204" pitchFamily="34" charset="0"/>
                          <a:cs typeface="Arial"/>
                        </a:rPr>
                        <a:t>Analytics with looking at problems with at detail – uniformed public services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a:ea typeface="Calibri" panose="020F0502020204030204" pitchFamily="34" charset="0"/>
                          <a:cs typeface="Arial"/>
                        </a:rPr>
                        <a:t>Assessment –</a:t>
                      </a:r>
                    </a:p>
                    <a:p>
                      <a:pPr algn="l"/>
                      <a:r>
                        <a:rPr lang="en-GB" sz="1100" dirty="0">
                          <a:effectLst/>
                          <a:latin typeface="Calibri"/>
                          <a:ea typeface="Calibri" panose="020F0502020204030204" pitchFamily="34" charset="0"/>
                          <a:cs typeface="Arial"/>
                        </a:rPr>
                        <a:t>Full exam paper: 2ms of multiple answers to choose from, 5m, 8m, 15m</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100" b="1" i="0" u="none" strike="noStrike" noProof="0" dirty="0">
                          <a:effectLst/>
                          <a:highlight>
                            <a:srgbClr val="FFFF00"/>
                          </a:highlight>
                          <a:latin typeface="+mn-lt"/>
                        </a:rPr>
                        <a:t>Key Objectives</a:t>
                      </a:r>
                      <a:r>
                        <a:rPr lang="en-GB" sz="1100" b="0" i="0" u="none" strike="noStrike" noProof="0" dirty="0">
                          <a:effectLst/>
                          <a:highlight>
                            <a:srgbClr val="FFFF00"/>
                          </a:highlight>
                          <a:latin typeface="+mn-lt"/>
                        </a:rPr>
                        <a:t>: </a:t>
                      </a:r>
                      <a:r>
                        <a:rPr lang="en-GB" sz="1100" b="0" i="0" u="none" strike="noStrike" noProof="0" dirty="0">
                          <a:effectLst/>
                          <a:latin typeface="+mn-lt"/>
                        </a:rPr>
                        <a:t> K01,2,3,4 &amp; 5  - 7,8,9</a:t>
                      </a:r>
                    </a:p>
                    <a:p>
                      <a:pPr algn="l"/>
                      <a:endParaRPr lang="en-GB" sz="1100" dirty="0">
                        <a:effectLst/>
                        <a:latin typeface="Calibri"/>
                        <a:ea typeface="Calibri" panose="020F0502020204030204" pitchFamily="34" charset="0"/>
                        <a:cs typeface="Arial"/>
                      </a:endParaRPr>
                    </a:p>
                    <a:p>
                      <a:pPr algn="l"/>
                      <a:r>
                        <a:rPr lang="en-GB" sz="1100" b="1" dirty="0">
                          <a:solidFill>
                            <a:srgbClr val="000000"/>
                          </a:solidFill>
                          <a:effectLst/>
                          <a:latin typeface="Calibri"/>
                          <a:ea typeface="Calibri" panose="020F0502020204030204" pitchFamily="34" charset="0"/>
                          <a:cs typeface="Calibri"/>
                        </a:rPr>
                        <a:t>SMSC – </a:t>
                      </a:r>
                      <a:r>
                        <a:rPr lang="en-GB" sz="1100" dirty="0">
                          <a:solidFill>
                            <a:srgbClr val="000000"/>
                          </a:solidFill>
                          <a:effectLst/>
                          <a:latin typeface="Calibri"/>
                          <a:ea typeface="Calibri" panose="020F0502020204030204" pitchFamily="34" charset="0"/>
                          <a:cs typeface="Calibri"/>
                        </a:rPr>
                        <a:t>Cultural and religious/spiritual viewpoint on the nature of Jesus Christ as God incarnate. Secular views on the importance of Jesus’ teachings. Impact of these beliefs in a wider ‘Christian’ society.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lvl="0" algn="l">
                        <a:buNone/>
                      </a:pPr>
                      <a:endParaRPr lang="en-GB" sz="1200" dirty="0">
                        <a:solidFill>
                          <a:srgbClr val="000000"/>
                        </a:solidFill>
                        <a:effectLst/>
                        <a:latin typeface="Calibri"/>
                        <a:ea typeface="Calibri" panose="020F0502020204030204" pitchFamily="34" charset="0"/>
                        <a:cs typeface="Calibri"/>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100" b="1" dirty="0"/>
                        <a:t>Wider Reading </a:t>
                      </a:r>
                    </a:p>
                    <a:p>
                      <a:pPr lvl="0" algn="l">
                        <a:buNone/>
                      </a:pPr>
                      <a:r>
                        <a:rPr lang="en-GB" sz="1100" dirty="0"/>
                        <a:t>The case for Christ’ by Lee Strobel </a:t>
                      </a:r>
                    </a:p>
                    <a:p>
                      <a:pPr lvl="0" algn="l">
                        <a:buNone/>
                      </a:pPr>
                      <a:endParaRPr lang="en-GB" sz="1100" dirty="0"/>
                    </a:p>
                    <a:p>
                      <a:pPr algn="l">
                        <a:lnSpc>
                          <a:spcPct val="115000"/>
                        </a:lnSpc>
                        <a:spcAft>
                          <a:spcPts val="0"/>
                        </a:spcAft>
                      </a:pPr>
                      <a:r>
                        <a:rPr lang="en-GB" sz="1100" b="1" u="none" baseline="0" dirty="0">
                          <a:effectLst/>
                        </a:rPr>
                        <a:t>Extracurricular opportunities </a:t>
                      </a:r>
                    </a:p>
                    <a:p>
                      <a:pPr algn="l">
                        <a:lnSpc>
                          <a:spcPct val="115000"/>
                        </a:lnSpc>
                        <a:spcAft>
                          <a:spcPts val="0"/>
                        </a:spcAft>
                      </a:pPr>
                      <a:r>
                        <a:rPr lang="en-GB" sz="1100" b="0" u="none" baseline="0" dirty="0">
                          <a:effectLst/>
                        </a:rPr>
                        <a:t>Local priest to come and speak to students about Jesus – followed by Q/A</a:t>
                      </a:r>
                    </a:p>
                    <a:p>
                      <a:pPr lvl="0" algn="l">
                        <a:buNone/>
                      </a:pPr>
                      <a:endParaRPr lang="en-GB" sz="1100" dirty="0"/>
                    </a:p>
                  </a:txBody>
                  <a:tcPr marL="114300" marR="114300" marT="0" marB="0">
                    <a:solidFill>
                      <a:srgbClr val="E5D4B1"/>
                    </a:solidFill>
                  </a:tcPr>
                </a:tc>
                <a:extLst>
                  <a:ext uri="{0D108BD9-81ED-4DB2-BD59-A6C34878D82A}">
                    <a16:rowId xmlns:a16="http://schemas.microsoft.com/office/drawing/2014/main" val="561923946"/>
                  </a:ext>
                </a:extLst>
              </a:tr>
            </a:tbl>
          </a:graphicData>
        </a:graphic>
      </p:graphicFrame>
      <p:pic>
        <p:nvPicPr>
          <p:cNvPr id="51245" name="Picture 10"/>
          <p:cNvPicPr>
            <a:picLocks noChangeAspect="1"/>
          </p:cNvPicPr>
          <p:nvPr/>
        </p:nvPicPr>
        <p:blipFill>
          <a:blip r:embed="rId3">
            <a:extLst>
              <a:ext uri="{28A0092B-C50C-407E-A947-70E740481C1C}">
                <a14:useLocalDpi xmlns:a14="http://schemas.microsoft.com/office/drawing/2010/main" val="0"/>
              </a:ext>
            </a:extLst>
          </a:blip>
          <a:srcRect r="68478"/>
          <a:stretch>
            <a:fillRect/>
          </a:stretch>
        </p:blipFill>
        <p:spPr bwMode="auto">
          <a:xfrm>
            <a:off x="258038" y="79793"/>
            <a:ext cx="497174" cy="420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6" name="TextBox 1"/>
          <p:cNvSpPr txBox="1">
            <a:spLocks noChangeArrowheads="1"/>
          </p:cNvSpPr>
          <p:nvPr/>
        </p:nvSpPr>
        <p:spPr bwMode="auto">
          <a:xfrm>
            <a:off x="2436195" y="26696"/>
            <a:ext cx="76993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fontAlgn="base">
              <a:lnSpc>
                <a:spcPct val="100000"/>
              </a:lnSpc>
              <a:spcBef>
                <a:spcPct val="0"/>
              </a:spcBef>
              <a:spcAft>
                <a:spcPct val="0"/>
              </a:spcAft>
              <a:buNone/>
            </a:pPr>
            <a:r>
              <a:rPr lang="en-GB" altLang="en-US" sz="1600" b="1">
                <a:solidFill>
                  <a:srgbClr val="A47F36"/>
                </a:solidFill>
                <a:latin typeface="Century Gothic" panose="020B0502020202020204" pitchFamily="34" charset="0"/>
              </a:rPr>
              <a:t>YEAR 9 CURRICULUM MAP</a:t>
            </a:r>
          </a:p>
        </p:txBody>
      </p:sp>
    </p:spTree>
    <p:extLst>
      <p:ext uri="{BB962C8B-B14F-4D97-AF65-F5344CB8AC3E}">
        <p14:creationId xmlns:p14="http://schemas.microsoft.com/office/powerpoint/2010/main" val="13625910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917207" y="350066"/>
            <a:ext cx="6737350" cy="241300"/>
          </a:xfrm>
          <a:prstGeom prst="rect">
            <a:avLst/>
          </a:prstGeom>
        </p:spPr>
        <p:txBody>
          <a:bodyPr>
            <a:spAutoFit/>
          </a:bodyPr>
          <a:lstStyle/>
          <a:p>
            <a:pPr algn="ctr" defTabSz="685783">
              <a:defRPr/>
            </a:pPr>
            <a:r>
              <a:rPr lang="en-US" sz="965" i="1">
                <a:solidFill>
                  <a:prstClr val="black"/>
                </a:solidFill>
                <a:latin typeface="Calibri" panose="020F0502020204030204"/>
              </a:rPr>
              <a:t> The progressive, inclusive curriculum ‘skills, knowledge and concepts: literacy, life skills and enrichment’</a:t>
            </a:r>
          </a:p>
        </p:txBody>
      </p:sp>
      <p:graphicFrame>
        <p:nvGraphicFramePr>
          <p:cNvPr id="6" name="Table 5"/>
          <p:cNvGraphicFramePr>
            <a:graphicFrameLocks noGrp="1"/>
          </p:cNvGraphicFramePr>
          <p:nvPr>
            <p:extLst>
              <p:ext uri="{D42A27DB-BD31-4B8C-83A1-F6EECF244321}">
                <p14:modId xmlns:p14="http://schemas.microsoft.com/office/powerpoint/2010/main" val="3568684610"/>
              </p:ext>
            </p:extLst>
          </p:nvPr>
        </p:nvGraphicFramePr>
        <p:xfrm>
          <a:off x="258038" y="611951"/>
          <a:ext cx="5444930" cy="6246049"/>
        </p:xfrm>
        <a:graphic>
          <a:graphicData uri="http://schemas.openxmlformats.org/drawingml/2006/table">
            <a:tbl>
              <a:tblPr firstRow="1" firstCol="1" bandRow="1" bandCol="1">
                <a:tableStyleId>{5C22544A-7EE6-4342-B048-85BDC9FD1C3A}</a:tableStyleId>
              </a:tblPr>
              <a:tblGrid>
                <a:gridCol w="1445892">
                  <a:extLst>
                    <a:ext uri="{9D8B030D-6E8A-4147-A177-3AD203B41FA5}">
                      <a16:colId xmlns:a16="http://schemas.microsoft.com/office/drawing/2014/main" val="105210733"/>
                    </a:ext>
                  </a:extLst>
                </a:gridCol>
                <a:gridCol w="3999038">
                  <a:extLst>
                    <a:ext uri="{9D8B030D-6E8A-4147-A177-3AD203B41FA5}">
                      <a16:colId xmlns:a16="http://schemas.microsoft.com/office/drawing/2014/main" val="656256722"/>
                    </a:ext>
                  </a:extLst>
                </a:gridCol>
              </a:tblGrid>
              <a:tr h="639255">
                <a:tc>
                  <a:txBody>
                    <a:bodyPr/>
                    <a:lstStyle/>
                    <a:p>
                      <a:pPr>
                        <a:lnSpc>
                          <a:spcPct val="115000"/>
                        </a:lnSpc>
                        <a:spcAft>
                          <a:spcPts val="0"/>
                        </a:spcAft>
                      </a:pP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36727" marR="36727" marT="0" marB="0">
                    <a:solidFill>
                      <a:srgbClr val="CCA964"/>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en-GB" sz="1100" u="sng">
                          <a:solidFill>
                            <a:srgbClr val="0070C0"/>
                          </a:solidFill>
                          <a:effectLst/>
                        </a:rPr>
                        <a:t>Spring 1</a:t>
                      </a:r>
                      <a:endParaRPr lang="en-GB" sz="1100" u="sng">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100" baseline="0">
                          <a:solidFill>
                            <a:srgbClr val="0070C0"/>
                          </a:solidFill>
                          <a:effectLst/>
                          <a:latin typeface="Calibri"/>
                          <a:ea typeface="Calibri" panose="020F0502020204030204" pitchFamily="34" charset="0"/>
                          <a:cs typeface="Times New Roman"/>
                        </a:rPr>
                        <a:t>Year 9</a:t>
                      </a:r>
                      <a:endParaRPr lang="en-GB" sz="1100">
                        <a:solidFill>
                          <a:srgbClr val="0070C0"/>
                        </a:solidFill>
                        <a:effectLst/>
                        <a:latin typeface="Calibri"/>
                        <a:ea typeface="Calibri" panose="020F0502020204030204" pitchFamily="34" charset="0"/>
                        <a:cs typeface="Times New Roman"/>
                      </a:endParaRPr>
                    </a:p>
                    <a:p>
                      <a:pPr marL="0" marR="0" indent="0" algn="ctr" defTabSz="685800" rtl="0" eaLnBrk="1" fontAlgn="auto" latinLnBrk="0" hangingPunct="1">
                        <a:lnSpc>
                          <a:spcPct val="115000"/>
                        </a:lnSpc>
                        <a:spcBef>
                          <a:spcPts val="0"/>
                        </a:spcBef>
                        <a:spcAft>
                          <a:spcPts val="0"/>
                        </a:spcAft>
                        <a:buClrTx/>
                        <a:buSzTx/>
                        <a:buFontTx/>
                        <a:buNone/>
                        <a:tabLst/>
                        <a:defRPr/>
                      </a:pPr>
                      <a:endParaRPr lang="en-GB" sz="110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36727" marR="36727" marT="0" marB="0">
                    <a:solidFill>
                      <a:srgbClr val="CCA964"/>
                    </a:solidFill>
                  </a:tcPr>
                </a:tc>
                <a:extLst>
                  <a:ext uri="{0D108BD9-81ED-4DB2-BD59-A6C34878D82A}">
                    <a16:rowId xmlns:a16="http://schemas.microsoft.com/office/drawing/2014/main" val="175877427"/>
                  </a:ext>
                </a:extLst>
              </a:tr>
              <a:tr h="5606794">
                <a:tc>
                  <a:txBody>
                    <a:bodyPr/>
                    <a:lstStyle/>
                    <a:p>
                      <a:pPr algn="l"/>
                      <a:r>
                        <a:rPr lang="en-GB" sz="1100" b="1" dirty="0">
                          <a:solidFill>
                            <a:schemeClr val="tx1"/>
                          </a:solidFill>
                          <a:effectLst/>
                          <a:latin typeface="Calibri"/>
                          <a:ea typeface="Calibri" panose="020F0502020204030204" pitchFamily="34" charset="0"/>
                          <a:cs typeface="Arial"/>
                        </a:rPr>
                        <a:t>Spring 1 – 6 weeks </a:t>
                      </a:r>
                      <a:endPar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endParaRPr lang="en-GB" sz="1100" b="0" dirty="0">
                        <a:solidFill>
                          <a:schemeClr val="tx1"/>
                        </a:solidFill>
                        <a:effectLst/>
                        <a:latin typeface="Calibri"/>
                        <a:ea typeface="Calibri" panose="020F0502020204030204" pitchFamily="34" charset="0"/>
                        <a:cs typeface="Arial"/>
                      </a:endParaRPr>
                    </a:p>
                    <a:p>
                      <a:pPr algn="l"/>
                      <a:r>
                        <a:rPr lang="en-GB" sz="1100" b="1" dirty="0">
                          <a:solidFill>
                            <a:schemeClr val="tx1"/>
                          </a:solidFill>
                          <a:effectLst/>
                          <a:latin typeface="Calibri"/>
                          <a:ea typeface="Calibri" panose="020F0502020204030204" pitchFamily="34" charset="0"/>
                          <a:cs typeface="Arial"/>
                        </a:rPr>
                        <a:t>Literacy / Numeracy foci</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Reading </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Structured writing</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Essay writing</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Definition</a:t>
                      </a:r>
                    </a:p>
                    <a:p>
                      <a:pPr lvl="0" algn="l">
                        <a:buNone/>
                      </a:pPr>
                      <a:r>
                        <a:rPr lang="en-GB" sz="1100" b="1" i="0" u="none" strike="noStrike" noProof="0" dirty="0">
                          <a:solidFill>
                            <a:schemeClr val="tx1"/>
                          </a:solidFill>
                          <a:effectLst/>
                        </a:rPr>
                        <a:t>Numeracy</a:t>
                      </a:r>
                      <a:endParaRPr lang="en-GB" sz="1100" dirty="0">
                        <a:solidFill>
                          <a:schemeClr val="tx1"/>
                        </a:solidFill>
                      </a:endParaRPr>
                    </a:p>
                    <a:p>
                      <a:pPr lvl="0" algn="l">
                        <a:buNone/>
                      </a:pPr>
                      <a:r>
                        <a:rPr lang="en-GB" sz="1100" b="0" i="0" u="none" strike="noStrike" noProof="0" dirty="0">
                          <a:solidFill>
                            <a:schemeClr val="tx1"/>
                          </a:solidFill>
                          <a:effectLst/>
                        </a:rPr>
                        <a:t>Numbering sacraments</a:t>
                      </a:r>
                    </a:p>
                    <a:p>
                      <a:pPr lvl="0" algn="l">
                        <a:buNone/>
                      </a:pPr>
                      <a:r>
                        <a:rPr lang="en-GB" sz="1100" b="0" dirty="0">
                          <a:solidFill>
                            <a:schemeClr val="tx1"/>
                          </a:solidFill>
                          <a:effectLst/>
                          <a:latin typeface="+mn-lt"/>
                          <a:ea typeface="Calibri" panose="020F0502020204030204" pitchFamily="34" charset="0"/>
                          <a:cs typeface="Arial"/>
                        </a:rPr>
                        <a:t>List most/least important</a:t>
                      </a:r>
                    </a:p>
                    <a:p>
                      <a:pPr marL="457200" algn="l"/>
                      <a:endParaRPr lang="en-GB" sz="1100" b="0" dirty="0">
                        <a:solidFill>
                          <a:schemeClr val="tx1"/>
                        </a:solidFill>
                        <a:effectLst/>
                        <a:latin typeface="Calibri"/>
                        <a:ea typeface="Calibri" panose="020F0502020204030204" pitchFamily="34" charset="0"/>
                        <a:cs typeface="Arial"/>
                      </a:endParaRPr>
                    </a:p>
                    <a:p>
                      <a:pPr algn="l"/>
                      <a:r>
                        <a:rPr lang="en-GB" sz="1100" b="1" dirty="0">
                          <a:solidFill>
                            <a:schemeClr val="tx1"/>
                          </a:solidFill>
                          <a:effectLst/>
                          <a:latin typeface="Calibri"/>
                          <a:ea typeface="Calibri" panose="020F0502020204030204" pitchFamily="34" charset="0"/>
                          <a:cs typeface="Arial"/>
                        </a:rPr>
                        <a:t>Homework</a:t>
                      </a:r>
                    </a:p>
                    <a:p>
                      <a:pPr algn="l"/>
                      <a:r>
                        <a:rPr lang="en-GB" sz="1100" b="0" dirty="0">
                          <a:solidFill>
                            <a:schemeClr val="tx1"/>
                          </a:solidFill>
                          <a:effectLst/>
                          <a:latin typeface="Calibri"/>
                          <a:ea typeface="Calibri" panose="020F0502020204030204" pitchFamily="34" charset="0"/>
                          <a:cs typeface="Arial"/>
                        </a:rPr>
                        <a:t>Research the 7 sacraments </a:t>
                      </a:r>
                    </a:p>
                    <a:p>
                      <a:pPr algn="l"/>
                      <a:endParaRPr lang="en-GB" sz="1100" b="0" dirty="0">
                        <a:solidFill>
                          <a:schemeClr val="tx1"/>
                        </a:solidFill>
                        <a:effectLst/>
                        <a:latin typeface="Calibri"/>
                        <a:ea typeface="Calibri" panose="020F0502020204030204" pitchFamily="34" charset="0"/>
                        <a:cs typeface="Arial"/>
                      </a:endParaRPr>
                    </a:p>
                    <a:p>
                      <a:pPr lvl="0" algn="l">
                        <a:buNone/>
                      </a:pPr>
                      <a:r>
                        <a:rPr lang="en-GB" sz="1100" b="1" dirty="0">
                          <a:solidFill>
                            <a:schemeClr val="tx1"/>
                          </a:solidFill>
                          <a:effectLst/>
                          <a:latin typeface="+mn-lt"/>
                          <a:ea typeface="Calibri" panose="020F0502020204030204" pitchFamily="34" charset="0"/>
                          <a:cs typeface="Arial"/>
                        </a:rPr>
                        <a:t>Revisiting, revising, remembering opportunities</a:t>
                      </a:r>
                      <a:endParaRPr lang="en-GB" sz="1100" dirty="0"/>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questions S&amp;C</a:t>
                      </a:r>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Do now's – retrieval </a:t>
                      </a:r>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Exam questions focus </a:t>
                      </a:r>
                    </a:p>
                    <a:p>
                      <a:pPr marL="342900" lvl="0" indent="-342900" algn="l">
                        <a:buFont typeface="Symbol" panose="05050102010706020507" pitchFamily="18" charset="2"/>
                        <a:buChar char=""/>
                      </a:pPr>
                      <a:r>
                        <a:rPr lang="en-GB" sz="1100" b="0" i="0" u="none" strike="noStrike" noProof="0" dirty="0">
                          <a:solidFill>
                            <a:schemeClr val="tx1"/>
                          </a:solidFill>
                          <a:effectLst/>
                          <a:latin typeface="+mn-lt"/>
                          <a:cs typeface="Arial"/>
                        </a:rPr>
                        <a:t>Revision </a:t>
                      </a:r>
                      <a:r>
                        <a:rPr lang="en-GB" sz="1100" b="0" i="0" u="none" strike="noStrike" noProof="0" dirty="0">
                          <a:solidFill>
                            <a:schemeClr val="tx1"/>
                          </a:solidFill>
                          <a:effectLst/>
                          <a:latin typeface="+mn-lt"/>
                        </a:rPr>
                        <a:t>before  EOT assessment</a:t>
                      </a:r>
                    </a:p>
                    <a:p>
                      <a:pPr marL="342900" lvl="0" indent="-342900" algn="l">
                        <a:buFont typeface="Symbol" panose="05050102010706020507" pitchFamily="18" charset="2"/>
                        <a:buChar char=""/>
                      </a:pPr>
                      <a:r>
                        <a:rPr lang="en-GB" sz="1100" b="0" i="0" u="none" strike="noStrike" noProof="0" dirty="0">
                          <a:solidFill>
                            <a:schemeClr val="tx1"/>
                          </a:solidFill>
                          <a:effectLst/>
                          <a:latin typeface="+mn-lt"/>
                        </a:rPr>
                        <a:t>Feedforward  - peer-marking </a:t>
                      </a:r>
                    </a:p>
                  </a:txBody>
                  <a:tcPr marL="114300" marR="114300" marT="0" marB="0">
                    <a:solidFill>
                      <a:srgbClr val="CCA964"/>
                    </a:solidFill>
                  </a:tcPr>
                </a:tc>
                <a:tc>
                  <a:txBody>
                    <a:bodyPr/>
                    <a:lstStyle/>
                    <a:p>
                      <a:pPr algn="l"/>
                      <a:r>
                        <a:rPr lang="en-GB" sz="1100" b="1" u="sng" dirty="0">
                          <a:effectLst/>
                          <a:latin typeface="Calibri"/>
                          <a:ea typeface="Calibri" panose="020F0502020204030204" pitchFamily="34" charset="0"/>
                          <a:cs typeface="Arial"/>
                        </a:rPr>
                        <a:t>Unit 3: Christian Practices</a:t>
                      </a:r>
                      <a:endParaRPr lang="en-GB" sz="1100" dirty="0">
                        <a:effectLst/>
                        <a:latin typeface="Calibri"/>
                        <a:ea typeface="Calibri" panose="020F0502020204030204" pitchFamily="34" charset="0"/>
                        <a:cs typeface="Arial"/>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a:ea typeface="Calibri" panose="020F0502020204030204" pitchFamily="34" charset="0"/>
                          <a:cs typeface="Arial"/>
                        </a:rPr>
                        <a:t>GCSE Assessment objectives: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effectLst/>
                          <a:latin typeface="Calibri"/>
                          <a:ea typeface="Calibri" panose="020F0502020204030204" pitchFamily="34" charset="0"/>
                          <a:cs typeface="Arial"/>
                        </a:rPr>
                        <a:t>Consider the importance of worship within Christianity and the different traditions within different denominations.  Linking the 2 most important practical expressions of Christian faith being Eucharist and Baptism.  Teamed with the idea of celebration within pilgrimages Festivals.</a:t>
                      </a: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a:ea typeface="Calibri" panose="020F0502020204030204" pitchFamily="34" charset="0"/>
                          <a:cs typeface="Arial"/>
                        </a:rPr>
                        <a:t>Enrichment/life and work skills:</a:t>
                      </a:r>
                      <a:endParaRPr lang="en-GB" sz="1100" dirty="0">
                        <a:effectLst/>
                        <a:latin typeface="Calibri"/>
                        <a:ea typeface="Calibri" panose="020F0502020204030204" pitchFamily="34" charset="0"/>
                        <a:cs typeface="Arial"/>
                      </a:endParaRPr>
                    </a:p>
                    <a:p>
                      <a:pPr marL="342900" lvl="0" indent="-342900" algn="l">
                        <a:buFont typeface="Arial" panose="020B0604020202020204" pitchFamily="34" charset="0"/>
                        <a:buChar char="•"/>
                        <a:tabLst>
                          <a:tab pos="457200" algn="l"/>
                        </a:tabLst>
                      </a:pPr>
                      <a:r>
                        <a:rPr lang="en-GB" sz="1100" dirty="0">
                          <a:effectLst/>
                          <a:latin typeface="Calibri"/>
                          <a:ea typeface="Calibri" panose="020F0502020204030204" pitchFamily="34" charset="0"/>
                          <a:cs typeface="Times New Roman"/>
                        </a:rPr>
                        <a:t>Videos</a:t>
                      </a:r>
                    </a:p>
                    <a:p>
                      <a:pPr marL="342900" lvl="0" indent="-342900" algn="l">
                        <a:buFont typeface="Arial" panose="020B0604020202020204" pitchFamily="34" charset="0"/>
                        <a:buChar char="•"/>
                        <a:tabLst>
                          <a:tab pos="457200" algn="l"/>
                        </a:tabLst>
                      </a:pPr>
                      <a:r>
                        <a:rPr lang="en-GB" sz="1100" dirty="0">
                          <a:effectLst/>
                          <a:latin typeface="Calibri"/>
                          <a:ea typeface="Calibri" panose="020F0502020204030204" pitchFamily="34" charset="0"/>
                          <a:cs typeface="Times New Roman"/>
                        </a:rPr>
                        <a:t>Research skills</a:t>
                      </a:r>
                    </a:p>
                    <a:p>
                      <a:pPr marL="342900" lvl="0" indent="-342900" algn="l">
                        <a:buFont typeface="Arial" panose="020B0604020202020204" pitchFamily="34" charset="0"/>
                        <a:buChar char="•"/>
                      </a:pPr>
                      <a:r>
                        <a:rPr lang="en-GB" sz="1100" dirty="0">
                          <a:effectLst/>
                          <a:latin typeface="Calibri"/>
                          <a:ea typeface="Calibri" panose="020F0502020204030204" pitchFamily="34" charset="0"/>
                          <a:cs typeface="Times New Roman"/>
                        </a:rPr>
                        <a:t>Public speaking </a:t>
                      </a:r>
                    </a:p>
                    <a:p>
                      <a:pPr marL="342900" lvl="0" indent="-342900" algn="l">
                        <a:buFont typeface="Arial" panose="020B0604020202020204" pitchFamily="34" charset="0"/>
                        <a:buChar char="•"/>
                      </a:pPr>
                      <a:r>
                        <a:rPr lang="en-GB" sz="1100" dirty="0">
                          <a:effectLst/>
                          <a:latin typeface="Calibri"/>
                          <a:ea typeface="Calibri" panose="020F0502020204030204" pitchFamily="34" charset="0"/>
                          <a:cs typeface="Times New Roman"/>
                        </a:rPr>
                        <a:t>Inquiry skills </a:t>
                      </a: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a:ea typeface="Calibri" panose="020F0502020204030204" pitchFamily="34" charset="0"/>
                          <a:cs typeface="Arial"/>
                        </a:rPr>
                        <a:t>Assessments: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effectLst/>
                          <a:latin typeface="Calibri"/>
                          <a:ea typeface="Calibri" panose="020F0502020204030204" pitchFamily="34" charset="0"/>
                          <a:cs typeface="Arial"/>
                        </a:rPr>
                        <a:t>“Pilgrimage is still important in Britain today”. 15 mark </a:t>
                      </a:r>
                      <a:r>
                        <a:rPr lang="en-GB" sz="1100" dirty="0" err="1">
                          <a:effectLst/>
                          <a:latin typeface="Calibri"/>
                          <a:ea typeface="Calibri" panose="020F0502020204030204" pitchFamily="34" charset="0"/>
                          <a:cs typeface="Arial"/>
                        </a:rPr>
                        <a:t>SPaG</a:t>
                      </a:r>
                      <a:endParaRPr lang="en-GB" sz="1100" dirty="0">
                        <a:effectLst/>
                        <a:latin typeface="Calibri"/>
                        <a:ea typeface="Calibri" panose="020F0502020204030204" pitchFamily="34" charset="0"/>
                        <a:cs typeface="Arial"/>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lvl="0" algn="l">
                        <a:buNone/>
                      </a:pPr>
                      <a:endParaRPr lang="en-GB" sz="1100" dirty="0">
                        <a:effectLst/>
                        <a:latin typeface="Calibri"/>
                        <a:ea typeface="Calibri" panose="020F0502020204030204" pitchFamily="34" charset="0"/>
                        <a:cs typeface="Arial"/>
                      </a:endParaRPr>
                    </a:p>
                    <a:p>
                      <a:pPr lvl="0" algn="l">
                        <a:buNone/>
                      </a:pPr>
                      <a:r>
                        <a:rPr lang="en-GB" sz="1100" b="1" i="0" u="none" strike="noStrike" noProof="0" dirty="0">
                          <a:effectLst/>
                          <a:highlight>
                            <a:srgbClr val="FFFF00"/>
                          </a:highlight>
                          <a:latin typeface="Calibri"/>
                        </a:rPr>
                        <a:t>Key Objectives</a:t>
                      </a:r>
                      <a:r>
                        <a:rPr lang="en-GB" sz="1100" b="0" i="0" u="none" strike="noStrike" noProof="0" dirty="0">
                          <a:effectLst/>
                          <a:highlight>
                            <a:srgbClr val="FFFF00"/>
                          </a:highlight>
                          <a:latin typeface="Calibri"/>
                        </a:rPr>
                        <a:t>: </a:t>
                      </a:r>
                      <a:r>
                        <a:rPr lang="en-GB" sz="1100" b="0" i="0" u="none" strike="noStrike" noProof="0" dirty="0">
                          <a:effectLst/>
                          <a:latin typeface="Calibri"/>
                        </a:rPr>
                        <a:t> K01,2,3,4 &amp; 5  - 7,8,9</a:t>
                      </a:r>
                    </a:p>
                    <a:p>
                      <a:pPr lvl="0" algn="l">
                        <a:buNone/>
                      </a:pPr>
                      <a:endParaRPr lang="en-GB" sz="1100" b="0" i="0" u="none" strike="noStrike" noProof="0" dirty="0">
                        <a:effectLst/>
                        <a:latin typeface="Calibri"/>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100" b="1" dirty="0"/>
                        <a:t>Wider Reading </a:t>
                      </a:r>
                    </a:p>
                    <a:p>
                      <a:pPr lvl="0" algn="l">
                        <a:buNone/>
                      </a:pPr>
                      <a:r>
                        <a:rPr lang="en-GB" sz="1100" dirty="0"/>
                        <a:t>What is baptism by R.C. Sproul</a:t>
                      </a:r>
                    </a:p>
                    <a:p>
                      <a:pPr lvl="0" algn="l">
                        <a:buNone/>
                      </a:pPr>
                      <a:endParaRPr lang="en-GB" sz="1100" dirty="0"/>
                    </a:p>
                    <a:p>
                      <a:pPr marL="0" marR="0" lvl="0" indent="0" algn="l" defTabSz="685800" rtl="0" eaLnBrk="1" fontAlgn="auto" latinLnBrk="0" hangingPunct="1">
                        <a:lnSpc>
                          <a:spcPct val="100000"/>
                        </a:lnSpc>
                        <a:spcBef>
                          <a:spcPts val="0"/>
                        </a:spcBef>
                        <a:spcAft>
                          <a:spcPts val="0"/>
                        </a:spcAft>
                        <a:buClrTx/>
                        <a:buSzTx/>
                        <a:buFontTx/>
                        <a:buNone/>
                        <a:tabLst/>
                        <a:defRPr/>
                      </a:pPr>
                      <a:r>
                        <a:rPr lang="en-GB" sz="1100" b="1" dirty="0">
                          <a:effectLst/>
                          <a:latin typeface="+mn-lt"/>
                          <a:ea typeface="Times New Roman" panose="02020603050405020304" pitchFamily="18" charset="0"/>
                          <a:cs typeface="Arial"/>
                        </a:rPr>
                        <a:t>SMSC</a:t>
                      </a:r>
                      <a:r>
                        <a:rPr lang="en-GB" sz="1100" dirty="0">
                          <a:effectLst/>
                          <a:latin typeface="+mn-lt"/>
                          <a:ea typeface="Times New Roman" panose="02020603050405020304" pitchFamily="18" charset="0"/>
                          <a:cs typeface="Arial"/>
                        </a:rPr>
                        <a:t> – Community and faith links though different practices in the Christian religion.  Promoted British Values: Individual liberty in regards to religion and Mutual respect and tolerance in regards to key practices.  </a:t>
                      </a:r>
                    </a:p>
                    <a:p>
                      <a:pPr lvl="0" algn="l">
                        <a:buNone/>
                      </a:pPr>
                      <a:endParaRPr lang="en-GB" sz="1100" dirty="0"/>
                    </a:p>
                  </a:txBody>
                  <a:tcPr marL="114300" marR="114300" marT="0" marB="0">
                    <a:solidFill>
                      <a:srgbClr val="E5D4B1"/>
                    </a:solidFill>
                  </a:tcPr>
                </a:tc>
                <a:extLst>
                  <a:ext uri="{0D108BD9-81ED-4DB2-BD59-A6C34878D82A}">
                    <a16:rowId xmlns:a16="http://schemas.microsoft.com/office/drawing/2014/main" val="561923946"/>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416346713"/>
              </p:ext>
            </p:extLst>
          </p:nvPr>
        </p:nvGraphicFramePr>
        <p:xfrm>
          <a:off x="5799491" y="611951"/>
          <a:ext cx="6007497" cy="6255654"/>
        </p:xfrm>
        <a:graphic>
          <a:graphicData uri="http://schemas.openxmlformats.org/drawingml/2006/table">
            <a:tbl>
              <a:tblPr firstRow="1" firstCol="1" bandRow="1" bandCol="1">
                <a:tableStyleId>{5C22544A-7EE6-4342-B048-85BDC9FD1C3A}</a:tableStyleId>
              </a:tblPr>
              <a:tblGrid>
                <a:gridCol w="1687958">
                  <a:extLst>
                    <a:ext uri="{9D8B030D-6E8A-4147-A177-3AD203B41FA5}">
                      <a16:colId xmlns:a16="http://schemas.microsoft.com/office/drawing/2014/main" val="105210733"/>
                    </a:ext>
                  </a:extLst>
                </a:gridCol>
                <a:gridCol w="4319539">
                  <a:extLst>
                    <a:ext uri="{9D8B030D-6E8A-4147-A177-3AD203B41FA5}">
                      <a16:colId xmlns:a16="http://schemas.microsoft.com/office/drawing/2014/main" val="656256722"/>
                    </a:ext>
                  </a:extLst>
                </a:gridCol>
              </a:tblGrid>
              <a:tr h="647354">
                <a:tc>
                  <a:txBody>
                    <a:bodyPr/>
                    <a:lstStyle/>
                    <a:p>
                      <a:pPr>
                        <a:lnSpc>
                          <a:spcPct val="115000"/>
                        </a:lnSpc>
                        <a:spcAft>
                          <a:spcPts val="0"/>
                        </a:spcAft>
                      </a:pP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36741" marR="36741" marT="0" marB="0">
                    <a:solidFill>
                      <a:srgbClr val="CCA964"/>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en-GB" sz="1000" u="sng">
                          <a:solidFill>
                            <a:srgbClr val="0070C0"/>
                          </a:solidFill>
                          <a:effectLst/>
                        </a:rPr>
                        <a:t>Spring 2</a:t>
                      </a:r>
                      <a:endParaRPr lang="en-GB" sz="1000" u="sng">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baseline="0">
                          <a:solidFill>
                            <a:srgbClr val="0070C0"/>
                          </a:solidFill>
                          <a:effectLst/>
                          <a:latin typeface="Calibri"/>
                          <a:ea typeface="Calibri" panose="020F0502020204030204" pitchFamily="34" charset="0"/>
                          <a:cs typeface="Times New Roman"/>
                        </a:rPr>
                        <a:t>Year 9</a:t>
                      </a:r>
                      <a:endParaRPr lang="en-GB" sz="1000">
                        <a:solidFill>
                          <a:srgbClr val="0070C0"/>
                        </a:solidFill>
                        <a:effectLst/>
                        <a:latin typeface="Calibri"/>
                        <a:ea typeface="Calibri" panose="020F0502020204030204" pitchFamily="34" charset="0"/>
                        <a:cs typeface="Times New Roman"/>
                      </a:endParaRPr>
                    </a:p>
                    <a:p>
                      <a:pPr marL="0" marR="0" indent="0" algn="ctr" defTabSz="685800" rtl="0" eaLnBrk="1" fontAlgn="auto" latinLnBrk="0" hangingPunct="1">
                        <a:lnSpc>
                          <a:spcPct val="115000"/>
                        </a:lnSpc>
                        <a:spcBef>
                          <a:spcPts val="0"/>
                        </a:spcBef>
                        <a:spcAft>
                          <a:spcPts val="0"/>
                        </a:spcAft>
                        <a:buClrTx/>
                        <a:buSzTx/>
                        <a:buFontTx/>
                        <a:buNone/>
                        <a:tabLst/>
                        <a:defRPr/>
                      </a:pPr>
                      <a:endParaRPr lang="en-GB" sz="100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36741" marR="36741" marT="0" marB="0">
                    <a:solidFill>
                      <a:srgbClr val="CCA964"/>
                    </a:solidFill>
                  </a:tcPr>
                </a:tc>
                <a:extLst>
                  <a:ext uri="{0D108BD9-81ED-4DB2-BD59-A6C34878D82A}">
                    <a16:rowId xmlns:a16="http://schemas.microsoft.com/office/drawing/2014/main" val="175877427"/>
                  </a:ext>
                </a:extLst>
              </a:tr>
              <a:tr h="5608300">
                <a:tc>
                  <a:txBody>
                    <a:bodyPr/>
                    <a:lstStyle/>
                    <a:p>
                      <a:pPr algn="l"/>
                      <a:r>
                        <a:rPr lang="en-GB" sz="1100" b="1" dirty="0">
                          <a:solidFill>
                            <a:schemeClr val="tx1"/>
                          </a:solidFill>
                          <a:effectLst/>
                          <a:latin typeface="Calibri"/>
                          <a:ea typeface="Calibri" panose="020F0502020204030204" pitchFamily="34" charset="0"/>
                          <a:cs typeface="Arial"/>
                        </a:rPr>
                        <a:t>Spring 2 – 6 weeks</a:t>
                      </a:r>
                    </a:p>
                    <a:p>
                      <a:pPr algn="l"/>
                      <a:endParaRPr lang="en-GB" sz="1100" b="0" dirty="0">
                        <a:solidFill>
                          <a:schemeClr val="tx1"/>
                        </a:solidFill>
                        <a:effectLst/>
                        <a:latin typeface="Calibri"/>
                        <a:ea typeface="Calibri" panose="020F0502020204030204" pitchFamily="34" charset="0"/>
                        <a:cs typeface="Arial"/>
                      </a:endParaRPr>
                    </a:p>
                    <a:p>
                      <a:pPr algn="l"/>
                      <a:r>
                        <a:rPr lang="en-GB" sz="1100" b="1" dirty="0">
                          <a:solidFill>
                            <a:schemeClr val="tx1"/>
                          </a:solidFill>
                          <a:effectLst/>
                          <a:latin typeface="Calibri"/>
                          <a:ea typeface="Calibri" panose="020F0502020204030204" pitchFamily="34" charset="0"/>
                          <a:cs typeface="Arial"/>
                        </a:rPr>
                        <a:t>Literacy / Numeracy foci</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Reading </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Structured writing</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Essay writing</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Definition</a:t>
                      </a:r>
                    </a:p>
                    <a:p>
                      <a:pPr lvl="0" algn="l">
                        <a:buNone/>
                      </a:pPr>
                      <a:r>
                        <a:rPr lang="en-GB" sz="1100" b="1" i="0" u="none" strike="noStrike" noProof="0" dirty="0">
                          <a:solidFill>
                            <a:schemeClr val="tx1"/>
                          </a:solidFill>
                          <a:effectLst/>
                        </a:rPr>
                        <a:t>Numeracy</a:t>
                      </a:r>
                      <a:endParaRPr lang="en-GB" sz="1100" dirty="0">
                        <a:solidFill>
                          <a:schemeClr val="tx1"/>
                        </a:solidFill>
                      </a:endParaRPr>
                    </a:p>
                    <a:p>
                      <a:pPr lvl="0" algn="l">
                        <a:buNone/>
                      </a:pPr>
                      <a:r>
                        <a:rPr lang="en-GB" sz="1100" b="0" i="0" u="none" strike="noStrike" noProof="0" dirty="0">
                          <a:solidFill>
                            <a:schemeClr val="tx1"/>
                          </a:solidFill>
                          <a:effectLst/>
                        </a:rPr>
                        <a:t>Numbering sacraments</a:t>
                      </a:r>
                    </a:p>
                    <a:p>
                      <a:pPr lvl="0" algn="l">
                        <a:buNone/>
                      </a:pPr>
                      <a:r>
                        <a:rPr lang="en-GB" sz="1100" b="0" dirty="0">
                          <a:solidFill>
                            <a:schemeClr val="tx1"/>
                          </a:solidFill>
                          <a:effectLst/>
                          <a:latin typeface="+mn-lt"/>
                          <a:ea typeface="Calibri" panose="020F0502020204030204" pitchFamily="34" charset="0"/>
                          <a:cs typeface="Arial"/>
                        </a:rPr>
                        <a:t>List most/least important</a:t>
                      </a:r>
                    </a:p>
                    <a:p>
                      <a:pPr lvl="0" algn="l">
                        <a:buNone/>
                      </a:pPr>
                      <a:r>
                        <a:rPr lang="en-GB" sz="1100" b="0" dirty="0">
                          <a:solidFill>
                            <a:schemeClr val="tx1"/>
                          </a:solidFill>
                          <a:effectLst/>
                          <a:latin typeface="+mn-lt"/>
                          <a:ea typeface="Calibri" panose="020F0502020204030204" pitchFamily="34" charset="0"/>
                          <a:cs typeface="Arial"/>
                        </a:rPr>
                        <a:t>Analysing most recent census. </a:t>
                      </a:r>
                    </a:p>
                    <a:p>
                      <a:pPr algn="l"/>
                      <a:endParaRPr lang="en-GB" sz="1100" b="0" dirty="0">
                        <a:solidFill>
                          <a:schemeClr val="tx1"/>
                        </a:solidFill>
                        <a:effectLst/>
                        <a:latin typeface="Calibri"/>
                        <a:ea typeface="Calibri" panose="020F0502020204030204" pitchFamily="34" charset="0"/>
                        <a:cs typeface="Arial"/>
                      </a:endParaRPr>
                    </a:p>
                    <a:p>
                      <a:pPr algn="l"/>
                      <a:r>
                        <a:rPr lang="en-GB" sz="1100" b="1" dirty="0">
                          <a:solidFill>
                            <a:schemeClr val="tx1"/>
                          </a:solidFill>
                          <a:effectLst/>
                          <a:latin typeface="Calibri"/>
                          <a:ea typeface="Calibri" panose="020F0502020204030204" pitchFamily="34" charset="0"/>
                          <a:cs typeface="Arial"/>
                        </a:rPr>
                        <a:t>Homework</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100" b="0" dirty="0">
                          <a:solidFill>
                            <a:schemeClr val="tx1"/>
                          </a:solidFill>
                          <a:effectLst/>
                          <a:latin typeface="+mn-lt"/>
                          <a:ea typeface="Calibri" panose="020F0502020204030204" pitchFamily="34" charset="0"/>
                          <a:cs typeface="Arial"/>
                        </a:rPr>
                        <a:t>Choose one Christian practice and research in depth </a:t>
                      </a:r>
                    </a:p>
                    <a:p>
                      <a:pPr algn="l"/>
                      <a:endParaRPr lang="en-GB" sz="1100" b="0" dirty="0">
                        <a:solidFill>
                          <a:schemeClr val="tx1"/>
                        </a:solidFill>
                        <a:effectLst/>
                        <a:latin typeface="Calibri"/>
                        <a:ea typeface="Calibri" panose="020F0502020204030204" pitchFamily="34" charset="0"/>
                        <a:cs typeface="Arial"/>
                      </a:endParaRPr>
                    </a:p>
                    <a:p>
                      <a:pPr lvl="0" algn="l">
                        <a:buNone/>
                      </a:pPr>
                      <a:r>
                        <a:rPr lang="en-GB" sz="1100" b="1" dirty="0">
                          <a:solidFill>
                            <a:schemeClr val="tx1"/>
                          </a:solidFill>
                          <a:effectLst/>
                          <a:latin typeface="+mn-lt"/>
                          <a:ea typeface="Calibri" panose="020F0502020204030204" pitchFamily="34" charset="0"/>
                          <a:cs typeface="Arial"/>
                        </a:rPr>
                        <a:t>Revisiting, revising, remembering opportunities</a:t>
                      </a:r>
                      <a:endParaRPr lang="en-GB" sz="1100" dirty="0"/>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questions S&amp;C</a:t>
                      </a:r>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Do now's – retrieval </a:t>
                      </a:r>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Exam questions focus </a:t>
                      </a:r>
                    </a:p>
                    <a:p>
                      <a:pPr marL="342900" lvl="0" indent="-342900" algn="l">
                        <a:buFont typeface="Symbol" panose="05050102010706020507" pitchFamily="18" charset="2"/>
                        <a:buChar char=""/>
                      </a:pPr>
                      <a:r>
                        <a:rPr lang="en-GB" sz="1100" b="0" i="0" u="none" strike="noStrike" noProof="0" dirty="0">
                          <a:solidFill>
                            <a:schemeClr val="tx1"/>
                          </a:solidFill>
                          <a:effectLst/>
                          <a:latin typeface="+mn-lt"/>
                          <a:cs typeface="Arial"/>
                        </a:rPr>
                        <a:t>Revision </a:t>
                      </a:r>
                      <a:r>
                        <a:rPr lang="en-GB" sz="1100" b="0" i="0" u="none" strike="noStrike" noProof="0" dirty="0">
                          <a:solidFill>
                            <a:schemeClr val="tx1"/>
                          </a:solidFill>
                          <a:effectLst/>
                          <a:latin typeface="+mn-lt"/>
                        </a:rPr>
                        <a:t>before  EOT assessment</a:t>
                      </a:r>
                    </a:p>
                    <a:p>
                      <a:pPr marL="342900" lvl="0" indent="-342900" algn="l">
                        <a:buFont typeface="Symbol" panose="05050102010706020507" pitchFamily="18" charset="2"/>
                        <a:buChar char=""/>
                      </a:pPr>
                      <a:r>
                        <a:rPr lang="en-GB" sz="1100" b="0" i="0" u="none" strike="noStrike" noProof="0" dirty="0">
                          <a:solidFill>
                            <a:schemeClr val="tx1"/>
                          </a:solidFill>
                          <a:effectLst/>
                          <a:latin typeface="+mn-lt"/>
                        </a:rPr>
                        <a:t>Feedforward  - peer-marking </a:t>
                      </a:r>
                    </a:p>
                  </a:txBody>
                  <a:tcPr marL="114300" marR="114300" marT="0" marB="0">
                    <a:solidFill>
                      <a:srgbClr val="CCA964"/>
                    </a:solidFill>
                  </a:tcPr>
                </a:tc>
                <a:tc>
                  <a:txBody>
                    <a:bodyPr/>
                    <a:lstStyle/>
                    <a:p>
                      <a:pPr algn="l"/>
                      <a:r>
                        <a:rPr lang="en-GB" sz="1100" b="1" u="sng" dirty="0">
                          <a:effectLst/>
                          <a:latin typeface="Calibri"/>
                          <a:ea typeface="Calibri" panose="020F0502020204030204" pitchFamily="34" charset="0"/>
                          <a:cs typeface="Arial"/>
                        </a:rPr>
                        <a:t>Unit 4: Christian practices</a:t>
                      </a:r>
                      <a:endParaRPr lang="en-GB" sz="1100" dirty="0">
                        <a:effectLst/>
                        <a:latin typeface="Calibri"/>
                        <a:ea typeface="Calibri" panose="020F0502020204030204" pitchFamily="34" charset="0"/>
                        <a:cs typeface="Arial" panose="020B0604020202020204" pitchFamily="34" charset="0"/>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a:ea typeface="Calibri" panose="020F0502020204030204" pitchFamily="34" charset="0"/>
                          <a:cs typeface="Arial"/>
                        </a:rPr>
                        <a:t>GCSE Assessment objectives:  </a:t>
                      </a:r>
                      <a:endParaRPr lang="en-GB" sz="1100" dirty="0">
                        <a:effectLst/>
                        <a:latin typeface="Calibri"/>
                        <a:ea typeface="Calibri" panose="020F0502020204030204" pitchFamily="34" charset="0"/>
                        <a:cs typeface="Arial" panose="020B0604020202020204" pitchFamily="34" charset="0"/>
                      </a:endParaRPr>
                    </a:p>
                    <a:p>
                      <a:pPr algn="l"/>
                      <a:r>
                        <a:rPr lang="en-GB" sz="1100" dirty="0">
                          <a:effectLst/>
                          <a:latin typeface="Calibri"/>
                          <a:ea typeface="Calibri" panose="020F0502020204030204" pitchFamily="34" charset="0"/>
                          <a:cs typeface="Arial"/>
                        </a:rPr>
                        <a:t>Consider the modern church in Britain and its importance within the local communities.  Looking at the spread of Christians within church and Evangelist around the world. Martyrdom within faith and reconciliation around the world</a:t>
                      </a: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a:ea typeface="Calibri" panose="020F0502020204030204" pitchFamily="34" charset="0"/>
                          <a:cs typeface="Arial"/>
                        </a:rPr>
                        <a:t>Enrichment/life and work skills:</a:t>
                      </a:r>
                      <a:endParaRPr lang="en-GB" sz="1100" dirty="0">
                        <a:effectLst/>
                        <a:latin typeface="Calibri"/>
                        <a:ea typeface="Calibri" panose="020F0502020204030204" pitchFamily="34" charset="0"/>
                        <a:cs typeface="Arial" panose="020B0604020202020204" pitchFamily="34" charset="0"/>
                      </a:endParaRPr>
                    </a:p>
                    <a:p>
                      <a:pPr marL="342900" lvl="0" indent="-342900" algn="l">
                        <a:buFont typeface="Arial" panose="020B0604020202020204" pitchFamily="34" charset="0"/>
                        <a:buChar char="•"/>
                      </a:pPr>
                      <a:r>
                        <a:rPr lang="en-GB" sz="1100" dirty="0">
                          <a:effectLst/>
                          <a:latin typeface="Calibri"/>
                          <a:ea typeface="Calibri" panose="020F0502020204030204" pitchFamily="34" charset="0"/>
                          <a:cs typeface="Times New Roman"/>
                        </a:rPr>
                        <a:t>Videos </a:t>
                      </a:r>
                    </a:p>
                    <a:p>
                      <a:pPr marL="342900" lvl="0" indent="-342900" algn="l">
                        <a:buFont typeface="Arial" panose="020B0604020202020204" pitchFamily="34" charset="0"/>
                        <a:buChar char="•"/>
                        <a:tabLst>
                          <a:tab pos="457200" algn="l"/>
                        </a:tabLst>
                      </a:pPr>
                      <a:r>
                        <a:rPr lang="en-GB" sz="1100" dirty="0">
                          <a:effectLst/>
                          <a:latin typeface="Calibri"/>
                          <a:ea typeface="Calibri" panose="020F0502020204030204" pitchFamily="34" charset="0"/>
                          <a:cs typeface="Times New Roman"/>
                        </a:rPr>
                        <a:t>Research skills</a:t>
                      </a:r>
                    </a:p>
                    <a:p>
                      <a:pPr marL="342900" lvl="0" indent="-342900" algn="l">
                        <a:buFont typeface="Arial" panose="020B0604020202020204" pitchFamily="34" charset="0"/>
                        <a:buChar char="•"/>
                      </a:pPr>
                      <a:r>
                        <a:rPr lang="en-GB" sz="1100" dirty="0">
                          <a:effectLst/>
                          <a:latin typeface="Calibri"/>
                          <a:ea typeface="Calibri" panose="020F0502020204030204" pitchFamily="34" charset="0"/>
                          <a:cs typeface="Times New Roman"/>
                        </a:rPr>
                        <a:t>Public speaking </a:t>
                      </a:r>
                    </a:p>
                    <a:p>
                      <a:pPr marL="342900" lvl="0" indent="-342900" algn="l">
                        <a:buFont typeface="Arial" panose="020B0604020202020204" pitchFamily="34" charset="0"/>
                        <a:buChar char="•"/>
                      </a:pPr>
                      <a:r>
                        <a:rPr lang="en-GB" sz="1100" dirty="0">
                          <a:effectLst/>
                          <a:latin typeface="Calibri"/>
                          <a:ea typeface="Calibri" panose="020F0502020204030204" pitchFamily="34" charset="0"/>
                          <a:cs typeface="Times New Roman"/>
                        </a:rPr>
                        <a:t>Inquiry skills </a:t>
                      </a: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a:ea typeface="Calibri" panose="020F0502020204030204" pitchFamily="34" charset="0"/>
                          <a:cs typeface="Arial"/>
                        </a:rPr>
                        <a:t>Assessments: </a:t>
                      </a:r>
                      <a:endParaRPr lang="en-GB" sz="1100" dirty="0">
                        <a:effectLst/>
                        <a:latin typeface="Calibri"/>
                        <a:ea typeface="Calibri" panose="020F0502020204030204" pitchFamily="34" charset="0"/>
                        <a:cs typeface="Arial" panose="020B0604020202020204" pitchFamily="34" charset="0"/>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200" dirty="0">
                          <a:effectLst/>
                          <a:latin typeface="Calibri"/>
                          <a:ea typeface="Calibri" panose="020F0502020204030204" pitchFamily="34" charset="0"/>
                          <a:cs typeface="Arial"/>
                        </a:rPr>
                        <a:t>Full exam paper: 2m, 5m, 8m, 15m</a:t>
                      </a:r>
                      <a:endParaRPr lang="en-GB" sz="1100" dirty="0">
                        <a:effectLst/>
                        <a:latin typeface="Calibri"/>
                        <a:ea typeface="Calibri" panose="020F0502020204030204" pitchFamily="34" charset="0"/>
                        <a:cs typeface="Arial" panose="020B0604020202020204" pitchFamily="34" charset="0"/>
                      </a:endParaRPr>
                    </a:p>
                    <a:p>
                      <a:pPr algn="l"/>
                      <a:r>
                        <a:rPr lang="en-GB" sz="1200" dirty="0">
                          <a:effectLst/>
                          <a:latin typeface="Calibri"/>
                          <a:ea typeface="Calibri" panose="020F0502020204030204" pitchFamily="34" charset="0"/>
                          <a:cs typeface="Arial"/>
                        </a:rPr>
                        <a:t>Christian practices section of paper</a:t>
                      </a:r>
                      <a:endParaRPr lang="en-GB" sz="1100" dirty="0">
                        <a:effectLst/>
                        <a:latin typeface="Calibri"/>
                        <a:ea typeface="Calibri" panose="020F0502020204030204" pitchFamily="34" charset="0"/>
                        <a:cs typeface="Arial" panose="020B0604020202020204" pitchFamily="34" charset="0"/>
                      </a:endParaRPr>
                    </a:p>
                    <a:p>
                      <a:pPr algn="l"/>
                      <a:endParaRPr lang="en-GB" sz="1200" b="1" dirty="0">
                        <a:solidFill>
                          <a:srgbClr val="000000"/>
                        </a:solidFill>
                        <a:effectLst/>
                        <a:latin typeface="Calibri"/>
                        <a:ea typeface="Calibri" panose="020F0502020204030204" pitchFamily="34" charset="0"/>
                        <a:cs typeface="Calibri"/>
                      </a:endParaRPr>
                    </a:p>
                    <a:p>
                      <a:pPr lvl="0" algn="l">
                        <a:buNone/>
                      </a:pPr>
                      <a:endParaRPr lang="en-GB" sz="1200" b="1" dirty="0">
                        <a:solidFill>
                          <a:srgbClr val="000000"/>
                        </a:solidFill>
                        <a:effectLst/>
                        <a:latin typeface="Calibri"/>
                        <a:ea typeface="Calibri" panose="020F0502020204030204" pitchFamily="34" charset="0"/>
                        <a:cs typeface="Calibri"/>
                      </a:endParaRPr>
                    </a:p>
                    <a:p>
                      <a:pPr lvl="0" algn="l">
                        <a:buNone/>
                      </a:pPr>
                      <a:r>
                        <a:rPr lang="en-GB" sz="1200" b="1" i="0" u="none" strike="noStrike" noProof="0" dirty="0">
                          <a:effectLst/>
                          <a:highlight>
                            <a:srgbClr val="FFFF00"/>
                          </a:highlight>
                          <a:latin typeface="Calibri"/>
                        </a:rPr>
                        <a:t>Key Objectives</a:t>
                      </a:r>
                      <a:r>
                        <a:rPr lang="en-GB" sz="1200" b="0" i="0" u="none" strike="noStrike" noProof="0" dirty="0">
                          <a:effectLst/>
                          <a:highlight>
                            <a:srgbClr val="FFFF00"/>
                          </a:highlight>
                          <a:latin typeface="Calibri"/>
                        </a:rPr>
                        <a:t>: </a:t>
                      </a:r>
                      <a:r>
                        <a:rPr lang="en-GB" sz="1200" b="0" i="0" u="none" strike="noStrike" noProof="0" dirty="0">
                          <a:effectLst/>
                          <a:latin typeface="Calibri"/>
                        </a:rPr>
                        <a:t> K01,2,3,4 &amp; 5  - 7,8,9</a:t>
                      </a:r>
                    </a:p>
                    <a:p>
                      <a:pPr lvl="0" algn="l">
                        <a:buNone/>
                      </a:pPr>
                      <a:endParaRPr lang="en-GB" sz="1200" b="0" i="0" u="none" strike="noStrike" noProof="0" dirty="0">
                        <a:effectLst/>
                        <a:latin typeface="Calibri"/>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100" b="1" dirty="0"/>
                        <a:t>Wider Reading </a:t>
                      </a:r>
                    </a:p>
                    <a:p>
                      <a:pPr lvl="0" algn="l">
                        <a:buNone/>
                      </a:pPr>
                      <a:r>
                        <a:rPr lang="en-GB" sz="1100" dirty="0"/>
                        <a:t>Christianity in Britain by G. R. Evans</a:t>
                      </a:r>
                    </a:p>
                    <a:p>
                      <a:pPr lvl="0" algn="l">
                        <a:buNone/>
                      </a:pPr>
                      <a:endParaRPr lang="en-GB" sz="1100" dirty="0"/>
                    </a:p>
                    <a:p>
                      <a:pPr marL="0" marR="0" lvl="0" indent="0" algn="l" defTabSz="685800" rtl="0" eaLnBrk="1" fontAlgn="auto" latinLnBrk="0" hangingPunct="1">
                        <a:lnSpc>
                          <a:spcPct val="100000"/>
                        </a:lnSpc>
                        <a:spcBef>
                          <a:spcPts val="0"/>
                        </a:spcBef>
                        <a:spcAft>
                          <a:spcPts val="0"/>
                        </a:spcAft>
                        <a:buClrTx/>
                        <a:buSzTx/>
                        <a:buFontTx/>
                        <a:buNone/>
                        <a:tabLst/>
                        <a:defRPr/>
                      </a:pPr>
                      <a:r>
                        <a:rPr lang="en-GB" sz="1100" b="1" dirty="0">
                          <a:effectLst/>
                          <a:latin typeface="+mn-lt"/>
                          <a:ea typeface="Times New Roman" panose="02020603050405020304" pitchFamily="18" charset="0"/>
                          <a:cs typeface="Arial"/>
                        </a:rPr>
                        <a:t>SMSC</a:t>
                      </a:r>
                      <a:r>
                        <a:rPr lang="en-GB" sz="1100" dirty="0">
                          <a:effectLst/>
                          <a:latin typeface="+mn-lt"/>
                          <a:ea typeface="Times New Roman" panose="02020603050405020304" pitchFamily="18" charset="0"/>
                          <a:cs typeface="Arial"/>
                        </a:rPr>
                        <a:t> – Community and faith links though learning about different practices in the Christian religion.  Promoted British Values: Individual liberty in regards to religion and Mutual respect and tolerance in regards to key practices.  </a:t>
                      </a:r>
                    </a:p>
                    <a:p>
                      <a:pPr lvl="0" algn="l">
                        <a:buNone/>
                      </a:pPr>
                      <a:endParaRPr lang="en-GB" sz="1100" b="1" dirty="0"/>
                    </a:p>
                  </a:txBody>
                  <a:tcPr marL="114300" marR="114300" marT="0" marB="0">
                    <a:solidFill>
                      <a:srgbClr val="E5D4B1"/>
                    </a:solidFill>
                  </a:tcPr>
                </a:tc>
                <a:extLst>
                  <a:ext uri="{0D108BD9-81ED-4DB2-BD59-A6C34878D82A}">
                    <a16:rowId xmlns:a16="http://schemas.microsoft.com/office/drawing/2014/main" val="561923946"/>
                  </a:ext>
                </a:extLst>
              </a:tr>
            </a:tbl>
          </a:graphicData>
        </a:graphic>
      </p:graphicFrame>
      <p:pic>
        <p:nvPicPr>
          <p:cNvPr id="51245" name="Picture 10"/>
          <p:cNvPicPr>
            <a:picLocks noChangeAspect="1"/>
          </p:cNvPicPr>
          <p:nvPr/>
        </p:nvPicPr>
        <p:blipFill>
          <a:blip r:embed="rId3">
            <a:extLst>
              <a:ext uri="{28A0092B-C50C-407E-A947-70E740481C1C}">
                <a14:useLocalDpi xmlns:a14="http://schemas.microsoft.com/office/drawing/2010/main" val="0"/>
              </a:ext>
            </a:extLst>
          </a:blip>
          <a:srcRect r="68478"/>
          <a:stretch>
            <a:fillRect/>
          </a:stretch>
        </p:blipFill>
        <p:spPr bwMode="auto">
          <a:xfrm>
            <a:off x="258038" y="79793"/>
            <a:ext cx="497174" cy="420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6" name="TextBox 1"/>
          <p:cNvSpPr txBox="1">
            <a:spLocks noChangeArrowheads="1"/>
          </p:cNvSpPr>
          <p:nvPr/>
        </p:nvSpPr>
        <p:spPr bwMode="auto">
          <a:xfrm>
            <a:off x="2436195" y="26696"/>
            <a:ext cx="76993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fontAlgn="base">
              <a:lnSpc>
                <a:spcPct val="100000"/>
              </a:lnSpc>
              <a:spcBef>
                <a:spcPct val="0"/>
              </a:spcBef>
              <a:spcAft>
                <a:spcPct val="0"/>
              </a:spcAft>
              <a:buNone/>
            </a:pPr>
            <a:r>
              <a:rPr lang="en-GB" altLang="en-US" sz="1600" b="1">
                <a:solidFill>
                  <a:srgbClr val="A47F36"/>
                </a:solidFill>
                <a:latin typeface="Century Gothic" panose="020B0502020202020204" pitchFamily="34" charset="0"/>
              </a:rPr>
              <a:t>YEAR 9 CURRICULUM MAP</a:t>
            </a:r>
          </a:p>
        </p:txBody>
      </p:sp>
    </p:spTree>
    <p:extLst>
      <p:ext uri="{BB962C8B-B14F-4D97-AF65-F5344CB8AC3E}">
        <p14:creationId xmlns:p14="http://schemas.microsoft.com/office/powerpoint/2010/main" val="14290635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917207" y="350066"/>
            <a:ext cx="6737350" cy="241300"/>
          </a:xfrm>
          <a:prstGeom prst="rect">
            <a:avLst/>
          </a:prstGeom>
        </p:spPr>
        <p:txBody>
          <a:bodyPr>
            <a:spAutoFit/>
          </a:bodyPr>
          <a:lstStyle/>
          <a:p>
            <a:pPr algn="ctr" defTabSz="685783">
              <a:defRPr/>
            </a:pPr>
            <a:r>
              <a:rPr lang="en-US" sz="965" i="1">
                <a:solidFill>
                  <a:prstClr val="black"/>
                </a:solidFill>
                <a:latin typeface="Calibri" panose="020F0502020204030204"/>
              </a:rPr>
              <a:t> The progressive, inclusive curriculum ‘skills, knowledge and concepts: literacy, life skills and enrichment’</a:t>
            </a:r>
          </a:p>
        </p:txBody>
      </p:sp>
      <p:graphicFrame>
        <p:nvGraphicFramePr>
          <p:cNvPr id="6" name="Table 5"/>
          <p:cNvGraphicFramePr>
            <a:graphicFrameLocks noGrp="1"/>
          </p:cNvGraphicFramePr>
          <p:nvPr>
            <p:extLst>
              <p:ext uri="{D42A27DB-BD31-4B8C-83A1-F6EECF244321}">
                <p14:modId xmlns:p14="http://schemas.microsoft.com/office/powerpoint/2010/main" val="186201839"/>
              </p:ext>
            </p:extLst>
          </p:nvPr>
        </p:nvGraphicFramePr>
        <p:xfrm>
          <a:off x="258038" y="611951"/>
          <a:ext cx="5444929" cy="6246049"/>
        </p:xfrm>
        <a:graphic>
          <a:graphicData uri="http://schemas.openxmlformats.org/drawingml/2006/table">
            <a:tbl>
              <a:tblPr firstRow="1" firstCol="1" bandRow="1" bandCol="1">
                <a:tableStyleId>{5C22544A-7EE6-4342-B048-85BDC9FD1C3A}</a:tableStyleId>
              </a:tblPr>
              <a:tblGrid>
                <a:gridCol w="1527594">
                  <a:extLst>
                    <a:ext uri="{9D8B030D-6E8A-4147-A177-3AD203B41FA5}">
                      <a16:colId xmlns:a16="http://schemas.microsoft.com/office/drawing/2014/main" val="105210733"/>
                    </a:ext>
                  </a:extLst>
                </a:gridCol>
                <a:gridCol w="3917335">
                  <a:extLst>
                    <a:ext uri="{9D8B030D-6E8A-4147-A177-3AD203B41FA5}">
                      <a16:colId xmlns:a16="http://schemas.microsoft.com/office/drawing/2014/main" val="656256722"/>
                    </a:ext>
                  </a:extLst>
                </a:gridCol>
              </a:tblGrid>
              <a:tr h="639255">
                <a:tc>
                  <a:txBody>
                    <a:bodyPr/>
                    <a:lstStyle/>
                    <a:p>
                      <a:pPr>
                        <a:lnSpc>
                          <a:spcPct val="115000"/>
                        </a:lnSpc>
                        <a:spcAft>
                          <a:spcPts val="0"/>
                        </a:spcAft>
                      </a:pP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36727" marR="36727" marT="0" marB="0">
                    <a:solidFill>
                      <a:srgbClr val="CCA964"/>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en-GB" sz="1100" u="sng">
                          <a:solidFill>
                            <a:srgbClr val="0070C0"/>
                          </a:solidFill>
                          <a:effectLst/>
                        </a:rPr>
                        <a:t>Summer 1</a:t>
                      </a:r>
                      <a:endParaRPr lang="en-GB" sz="1100" u="sng">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100" baseline="0">
                          <a:solidFill>
                            <a:srgbClr val="0070C0"/>
                          </a:solidFill>
                          <a:effectLst/>
                          <a:latin typeface="Calibri"/>
                          <a:ea typeface="Calibri" panose="020F0502020204030204" pitchFamily="34" charset="0"/>
                          <a:cs typeface="Times New Roman"/>
                        </a:rPr>
                        <a:t>Year 9</a:t>
                      </a:r>
                      <a:endParaRPr lang="en-GB" sz="1100">
                        <a:solidFill>
                          <a:srgbClr val="0070C0"/>
                        </a:solidFill>
                        <a:effectLst/>
                        <a:latin typeface="Calibri"/>
                        <a:ea typeface="Calibri" panose="020F0502020204030204" pitchFamily="34" charset="0"/>
                        <a:cs typeface="Times New Roman"/>
                      </a:endParaRPr>
                    </a:p>
                    <a:p>
                      <a:pPr marL="0" marR="0" indent="0" algn="ctr" defTabSz="685800" rtl="0" eaLnBrk="1" fontAlgn="auto" latinLnBrk="0" hangingPunct="1">
                        <a:lnSpc>
                          <a:spcPct val="115000"/>
                        </a:lnSpc>
                        <a:spcBef>
                          <a:spcPts val="0"/>
                        </a:spcBef>
                        <a:spcAft>
                          <a:spcPts val="0"/>
                        </a:spcAft>
                        <a:buClrTx/>
                        <a:buSzTx/>
                        <a:buFontTx/>
                        <a:buNone/>
                        <a:tabLst/>
                        <a:defRPr/>
                      </a:pPr>
                      <a:endParaRPr lang="en-GB" sz="110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36727" marR="36727" marT="0" marB="0">
                    <a:solidFill>
                      <a:srgbClr val="CCA964"/>
                    </a:solidFill>
                  </a:tcPr>
                </a:tc>
                <a:extLst>
                  <a:ext uri="{0D108BD9-81ED-4DB2-BD59-A6C34878D82A}">
                    <a16:rowId xmlns:a16="http://schemas.microsoft.com/office/drawing/2014/main" val="175877427"/>
                  </a:ext>
                </a:extLst>
              </a:tr>
              <a:tr h="5606794">
                <a:tc>
                  <a:txBody>
                    <a:bodyPr/>
                    <a:lstStyle/>
                    <a:p>
                      <a:pPr algn="l"/>
                      <a:r>
                        <a:rPr lang="en-GB" sz="1100" b="1" dirty="0">
                          <a:solidFill>
                            <a:schemeClr val="tx1"/>
                          </a:solidFill>
                          <a:effectLst/>
                          <a:latin typeface="Calibri"/>
                          <a:ea typeface="Calibri" panose="020F0502020204030204" pitchFamily="34" charset="0"/>
                          <a:cs typeface="Arial"/>
                        </a:rPr>
                        <a:t>Summer 1 – 5 weeks </a:t>
                      </a:r>
                      <a:endParaRPr lang="en-GB"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l"/>
                      <a:endParaRPr lang="en-GB" sz="1100" b="0" dirty="0">
                        <a:solidFill>
                          <a:schemeClr val="tx1"/>
                        </a:solidFill>
                        <a:effectLst/>
                        <a:latin typeface="Calibri"/>
                        <a:ea typeface="Calibri" panose="020F0502020204030204" pitchFamily="34" charset="0"/>
                        <a:cs typeface="Arial"/>
                      </a:endParaRPr>
                    </a:p>
                    <a:p>
                      <a:pPr algn="l"/>
                      <a:r>
                        <a:rPr lang="en-GB" sz="1100" b="1" dirty="0">
                          <a:solidFill>
                            <a:schemeClr val="tx1"/>
                          </a:solidFill>
                          <a:effectLst/>
                          <a:latin typeface="Calibri"/>
                          <a:ea typeface="Calibri" panose="020F0502020204030204" pitchFamily="34" charset="0"/>
                          <a:cs typeface="Arial"/>
                        </a:rPr>
                        <a:t>Literacy / Numeracy foci</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Reading </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Structured writing</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Essay writing</a:t>
                      </a:r>
                    </a:p>
                    <a:p>
                      <a:pPr lvl="0" algn="l">
                        <a:buNone/>
                      </a:pPr>
                      <a:r>
                        <a:rPr lang="en-GB" sz="1100" b="1" i="0" u="none" strike="noStrike" noProof="0" dirty="0">
                          <a:solidFill>
                            <a:schemeClr val="tx1"/>
                          </a:solidFill>
                          <a:effectLst/>
                        </a:rPr>
                        <a:t>Numeracy</a:t>
                      </a:r>
                      <a:endParaRPr lang="en-GB" sz="1100" dirty="0">
                        <a:solidFill>
                          <a:schemeClr val="tx1"/>
                        </a:solidFill>
                      </a:endParaRPr>
                    </a:p>
                    <a:p>
                      <a:pPr lvl="0" algn="l">
                        <a:buNone/>
                      </a:pPr>
                      <a:r>
                        <a:rPr lang="en-GB" sz="1100" b="0" i="0" u="none" strike="noStrike" noProof="0" dirty="0">
                          <a:solidFill>
                            <a:schemeClr val="tx1"/>
                          </a:solidFill>
                          <a:effectLst/>
                        </a:rPr>
                        <a:t>Historical event dates </a:t>
                      </a:r>
                    </a:p>
                    <a:p>
                      <a:pPr lvl="0" algn="l">
                        <a:buNone/>
                      </a:pPr>
                      <a:r>
                        <a:rPr lang="en-GB" sz="1100" b="0" dirty="0">
                          <a:solidFill>
                            <a:schemeClr val="tx1"/>
                          </a:solidFill>
                          <a:effectLst/>
                          <a:latin typeface="+mn-lt"/>
                          <a:ea typeface="Calibri" panose="020F0502020204030204" pitchFamily="34" charset="0"/>
                          <a:cs typeface="Arial"/>
                        </a:rPr>
                        <a:t>Listing aims of punishment  most/least important</a:t>
                      </a:r>
                      <a:endParaRPr lang="en-GB" sz="1100" b="0" dirty="0">
                        <a:solidFill>
                          <a:schemeClr val="tx1"/>
                        </a:solidFill>
                        <a:effectLst/>
                        <a:latin typeface="Calibri"/>
                        <a:ea typeface="Calibri" panose="020F0502020204030204" pitchFamily="34" charset="0"/>
                        <a:cs typeface="Arial"/>
                      </a:endParaRPr>
                    </a:p>
                    <a:p>
                      <a:pPr algn="l"/>
                      <a:endParaRPr lang="en-GB" sz="1100" b="1" dirty="0">
                        <a:solidFill>
                          <a:schemeClr val="tx1"/>
                        </a:solidFill>
                        <a:effectLst/>
                        <a:latin typeface="Calibri"/>
                        <a:ea typeface="Calibri" panose="020F0502020204030204" pitchFamily="34" charset="0"/>
                        <a:cs typeface="Arial"/>
                      </a:endParaRPr>
                    </a:p>
                    <a:p>
                      <a:pPr algn="l"/>
                      <a:r>
                        <a:rPr lang="en-GB" sz="1100" b="1" dirty="0">
                          <a:solidFill>
                            <a:schemeClr val="tx1"/>
                          </a:solidFill>
                          <a:effectLst/>
                          <a:latin typeface="Calibri"/>
                          <a:ea typeface="Calibri" panose="020F0502020204030204" pitchFamily="34" charset="0"/>
                          <a:cs typeface="Arial"/>
                        </a:rPr>
                        <a:t>Homework</a:t>
                      </a:r>
                    </a:p>
                    <a:p>
                      <a:pPr algn="l"/>
                      <a:r>
                        <a:rPr lang="en-GB" sz="1100" b="0" dirty="0">
                          <a:solidFill>
                            <a:schemeClr val="tx1"/>
                          </a:solidFill>
                          <a:effectLst/>
                          <a:latin typeface="Calibri"/>
                          <a:ea typeface="Calibri" panose="020F0502020204030204" pitchFamily="34" charset="0"/>
                          <a:cs typeface="Arial"/>
                        </a:rPr>
                        <a:t>Research the aims of punishment in Christianity/Islam</a:t>
                      </a:r>
                    </a:p>
                    <a:p>
                      <a:pPr algn="l"/>
                      <a:endParaRPr lang="en-GB" sz="1100" b="0" dirty="0">
                        <a:solidFill>
                          <a:schemeClr val="tx1"/>
                        </a:solidFill>
                        <a:effectLst/>
                        <a:latin typeface="Calibri"/>
                        <a:ea typeface="Calibri" panose="020F0502020204030204" pitchFamily="34" charset="0"/>
                        <a:cs typeface="Arial"/>
                      </a:endParaRPr>
                    </a:p>
                    <a:p>
                      <a:pPr lvl="0" algn="l">
                        <a:buNone/>
                      </a:pPr>
                      <a:r>
                        <a:rPr lang="en-GB" sz="1100" b="1" dirty="0">
                          <a:solidFill>
                            <a:schemeClr val="tx1"/>
                          </a:solidFill>
                          <a:effectLst/>
                          <a:latin typeface="+mn-lt"/>
                          <a:ea typeface="Calibri" panose="020F0502020204030204" pitchFamily="34" charset="0"/>
                          <a:cs typeface="Arial"/>
                        </a:rPr>
                        <a:t>Revisiting, revising, remembering opportunities</a:t>
                      </a:r>
                      <a:endParaRPr lang="en-GB" sz="1100" dirty="0"/>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questions S&amp;C</a:t>
                      </a:r>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Do now's – retrieval </a:t>
                      </a:r>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Exam questions focus </a:t>
                      </a:r>
                    </a:p>
                    <a:p>
                      <a:pPr marL="342900" lvl="0" indent="-342900" algn="l">
                        <a:buFont typeface="Symbol" panose="05050102010706020507" pitchFamily="18" charset="2"/>
                        <a:buChar char=""/>
                      </a:pPr>
                      <a:r>
                        <a:rPr lang="en-GB" sz="1100" b="0" i="0" u="none" strike="noStrike" noProof="0" dirty="0">
                          <a:solidFill>
                            <a:schemeClr val="tx1"/>
                          </a:solidFill>
                          <a:effectLst/>
                          <a:latin typeface="+mn-lt"/>
                          <a:cs typeface="Arial"/>
                        </a:rPr>
                        <a:t>Revision </a:t>
                      </a:r>
                      <a:r>
                        <a:rPr lang="en-GB" sz="1100" b="0" i="0" u="none" strike="noStrike" noProof="0" dirty="0">
                          <a:solidFill>
                            <a:schemeClr val="tx1"/>
                          </a:solidFill>
                          <a:effectLst/>
                          <a:latin typeface="+mn-lt"/>
                        </a:rPr>
                        <a:t>before  EOT assessment</a:t>
                      </a:r>
                    </a:p>
                    <a:p>
                      <a:pPr marL="342900" lvl="0" indent="-342900" algn="l">
                        <a:buFont typeface="Symbol" panose="05050102010706020507" pitchFamily="18" charset="2"/>
                        <a:buChar char=""/>
                      </a:pPr>
                      <a:r>
                        <a:rPr lang="en-GB" sz="1100" b="0" i="0" u="none" strike="noStrike" noProof="0" dirty="0">
                          <a:solidFill>
                            <a:schemeClr val="tx1"/>
                          </a:solidFill>
                          <a:effectLst/>
                          <a:latin typeface="+mn-lt"/>
                        </a:rPr>
                        <a:t>Feedforward  - peer-marking </a:t>
                      </a:r>
                    </a:p>
                  </a:txBody>
                  <a:tcPr marL="114300" marR="114300" marT="0" marB="0">
                    <a:solidFill>
                      <a:srgbClr val="CCA964"/>
                    </a:solidFill>
                  </a:tcPr>
                </a:tc>
                <a:tc>
                  <a:txBody>
                    <a:bodyPr/>
                    <a:lstStyle/>
                    <a:p>
                      <a:pPr algn="l"/>
                      <a:r>
                        <a:rPr lang="en-GB" sz="1100" b="1" u="sng" dirty="0">
                          <a:effectLst/>
                          <a:latin typeface="Calibri"/>
                          <a:ea typeface="Calibri" panose="020F0502020204030204" pitchFamily="34" charset="0"/>
                          <a:cs typeface="Arial"/>
                        </a:rPr>
                        <a:t>Unit 5:  Good &amp; Evil 1</a:t>
                      </a:r>
                      <a:endParaRPr lang="en-GB" sz="1100" dirty="0">
                        <a:effectLst/>
                        <a:latin typeface="Calibri"/>
                        <a:ea typeface="Calibri" panose="020F0502020204030204" pitchFamily="34" charset="0"/>
                        <a:cs typeface="Arial"/>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a:ea typeface="Calibri" panose="020F0502020204030204" pitchFamily="34" charset="0"/>
                          <a:cs typeface="Arial"/>
                        </a:rPr>
                        <a:t>GCSE Assessment objectives: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effectLst/>
                          <a:latin typeface="Calibri"/>
                          <a:ea typeface="Calibri" panose="020F0502020204030204" pitchFamily="34" charset="0"/>
                          <a:cs typeface="Arial"/>
                        </a:rPr>
                        <a:t>To understand the key knowledge of crime, punishment and capital punishment. </a:t>
                      </a: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effectLst/>
                          <a:latin typeface="Calibri"/>
                          <a:ea typeface="Calibri" panose="020F0502020204030204" pitchFamily="34" charset="0"/>
                          <a:cs typeface="Arial"/>
                        </a:rPr>
                        <a:t>To be able to link Christian and Islamic thought to the topic of Good and Evil.</a:t>
                      </a: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a:ea typeface="Calibri" panose="020F0502020204030204" pitchFamily="34" charset="0"/>
                          <a:cs typeface="Arial"/>
                        </a:rPr>
                        <a:t>Enrichment/life and work skills:</a:t>
                      </a:r>
                      <a:endParaRPr lang="en-GB" sz="1100" dirty="0">
                        <a:effectLst/>
                        <a:latin typeface="Calibri"/>
                        <a:ea typeface="Calibri" panose="020F0502020204030204" pitchFamily="34" charset="0"/>
                        <a:cs typeface="Arial"/>
                      </a:endParaRPr>
                    </a:p>
                    <a:p>
                      <a:pPr marL="342900" lvl="0" indent="-342900" algn="l">
                        <a:buFont typeface="Arial" panose="020B0604020202020204" pitchFamily="34" charset="0"/>
                        <a:buChar char="•"/>
                        <a:tabLst>
                          <a:tab pos="457200" algn="l"/>
                        </a:tabLst>
                      </a:pPr>
                      <a:r>
                        <a:rPr lang="en-GB" sz="1100" dirty="0">
                          <a:effectLst/>
                          <a:latin typeface="Calibri"/>
                          <a:ea typeface="Calibri" panose="020F0502020204030204" pitchFamily="34" charset="0"/>
                          <a:cs typeface="Times New Roman"/>
                        </a:rPr>
                        <a:t>Research skills</a:t>
                      </a:r>
                    </a:p>
                    <a:p>
                      <a:pPr marL="342900" lvl="0" indent="-342900" algn="l">
                        <a:buFont typeface="Arial" panose="020B0604020202020204" pitchFamily="34" charset="0"/>
                        <a:buChar char="•"/>
                      </a:pPr>
                      <a:r>
                        <a:rPr lang="en-GB" sz="1100" dirty="0">
                          <a:effectLst/>
                          <a:latin typeface="Calibri"/>
                          <a:ea typeface="Calibri" panose="020F0502020204030204" pitchFamily="34" charset="0"/>
                          <a:cs typeface="Times New Roman"/>
                        </a:rPr>
                        <a:t>Public speaking </a:t>
                      </a:r>
                    </a:p>
                    <a:p>
                      <a:pPr algn="l"/>
                      <a:r>
                        <a:rPr lang="en-GB" sz="1100" b="1" dirty="0">
                          <a:effectLst/>
                          <a:latin typeface="Calibri"/>
                          <a:ea typeface="Calibri" panose="020F0502020204030204" pitchFamily="34" charset="0"/>
                          <a:cs typeface="Arial"/>
                        </a:rPr>
                        <a:t>CEIAG - </a:t>
                      </a:r>
                      <a:r>
                        <a:rPr lang="en-GB" sz="1100" dirty="0">
                          <a:effectLst/>
                          <a:latin typeface="Calibri"/>
                          <a:ea typeface="Calibri" panose="020F0502020204030204" pitchFamily="34" charset="0"/>
                          <a:cs typeface="Arial"/>
                        </a:rPr>
                        <a:t> Occupational views (Prison worker, chaplain, charity work)</a:t>
                      </a: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a:ea typeface="Calibri" panose="020F0502020204030204" pitchFamily="34" charset="0"/>
                          <a:cs typeface="Arial"/>
                        </a:rPr>
                        <a:t>Assessments: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effectLst/>
                          <a:latin typeface="Calibri"/>
                          <a:ea typeface="Calibri" panose="020F0502020204030204" pitchFamily="34" charset="0"/>
                          <a:cs typeface="Arial"/>
                        </a:rPr>
                        <a:t> Formative exams based questions throughout including exemplar exam question focusing on 5, 8 and 15 mark questions. Self and peer reviewed differentiated task on incarceration and capital punishment. </a:t>
                      </a:r>
                    </a:p>
                    <a:p>
                      <a:pPr algn="l"/>
                      <a:endParaRPr lang="en-GB" sz="1100" dirty="0">
                        <a:effectLst/>
                        <a:latin typeface="Calibri"/>
                        <a:ea typeface="Calibri" panose="020F0502020204030204" pitchFamily="34" charset="0"/>
                        <a:cs typeface="Arial"/>
                      </a:endParaRPr>
                    </a:p>
                    <a:p>
                      <a:pPr lvl="0" algn="l">
                        <a:buNone/>
                      </a:pPr>
                      <a:endParaRPr lang="en-GB" sz="1100" dirty="0">
                        <a:effectLst/>
                        <a:latin typeface="Calibri"/>
                        <a:ea typeface="Calibri" panose="020F0502020204030204" pitchFamily="34" charset="0"/>
                        <a:cs typeface="Arial"/>
                      </a:endParaRPr>
                    </a:p>
                    <a:p>
                      <a:pPr lvl="0" algn="l">
                        <a:buNone/>
                      </a:pPr>
                      <a:r>
                        <a:rPr lang="en-GB" sz="1100" b="1" i="0" u="none" strike="noStrike" noProof="0" dirty="0">
                          <a:effectLst/>
                          <a:highlight>
                            <a:srgbClr val="FFFF00"/>
                          </a:highlight>
                          <a:latin typeface="Calibri"/>
                        </a:rPr>
                        <a:t>Key Objectives</a:t>
                      </a:r>
                      <a:r>
                        <a:rPr lang="en-GB" sz="1100" b="0" i="0" u="none" strike="noStrike" noProof="0" dirty="0">
                          <a:effectLst/>
                          <a:highlight>
                            <a:srgbClr val="FFFF00"/>
                          </a:highlight>
                          <a:latin typeface="Calibri"/>
                        </a:rPr>
                        <a:t>: </a:t>
                      </a:r>
                      <a:r>
                        <a:rPr lang="en-GB" sz="1100" b="0" i="0" u="none" strike="noStrike" noProof="0" dirty="0">
                          <a:effectLst/>
                          <a:latin typeface="Calibri"/>
                        </a:rPr>
                        <a:t> K01,2,3,4 &amp; 5  - 7,8,9</a:t>
                      </a:r>
                    </a:p>
                    <a:p>
                      <a:pPr lvl="0" algn="l">
                        <a:buNone/>
                      </a:pPr>
                      <a:endParaRPr lang="en-GB" sz="1100" b="0" i="0" u="none" strike="noStrike" noProof="0" dirty="0">
                        <a:effectLst/>
                        <a:latin typeface="Calibri"/>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100" b="1" dirty="0"/>
                        <a:t>Wider Reading </a:t>
                      </a:r>
                    </a:p>
                    <a:p>
                      <a:pPr lvl="0" algn="l">
                        <a:buNone/>
                      </a:pPr>
                      <a:r>
                        <a:rPr lang="en-GB" sz="1100" dirty="0"/>
                        <a:t>The case against the death penalty ‘ by Hugo Adam </a:t>
                      </a:r>
                      <a:r>
                        <a:rPr lang="en-GB" sz="1100" dirty="0" err="1"/>
                        <a:t>Bedau</a:t>
                      </a:r>
                      <a:endParaRPr lang="en-GB" sz="1100" dirty="0"/>
                    </a:p>
                    <a:p>
                      <a:pPr lvl="0" algn="l">
                        <a:buNone/>
                      </a:pPr>
                      <a:endParaRPr lang="en-GB" sz="1100" dirty="0"/>
                    </a:p>
                    <a:p>
                      <a:pPr marL="0" marR="0" lvl="0" indent="0" algn="l" defTabSz="685800" rtl="0" eaLnBrk="1" fontAlgn="auto" latinLnBrk="0" hangingPunct="1">
                        <a:lnSpc>
                          <a:spcPct val="100000"/>
                        </a:lnSpc>
                        <a:spcBef>
                          <a:spcPts val="0"/>
                        </a:spcBef>
                        <a:spcAft>
                          <a:spcPts val="0"/>
                        </a:spcAft>
                        <a:buClrTx/>
                        <a:buSzTx/>
                        <a:buFontTx/>
                        <a:buNone/>
                        <a:tabLst/>
                        <a:defRPr/>
                      </a:pPr>
                      <a:r>
                        <a:rPr lang="en-GB" sz="1100" b="1" dirty="0">
                          <a:effectLst/>
                          <a:latin typeface="+mn-lt"/>
                          <a:ea typeface="Times New Roman" panose="02020603050405020304" pitchFamily="18" charset="0"/>
                          <a:cs typeface="Arial"/>
                        </a:rPr>
                        <a:t>SMSC</a:t>
                      </a:r>
                      <a:r>
                        <a:rPr lang="en-GB" sz="1100" dirty="0">
                          <a:effectLst/>
                          <a:latin typeface="+mn-lt"/>
                          <a:ea typeface="Times New Roman" panose="02020603050405020304" pitchFamily="18" charset="0"/>
                          <a:cs typeface="Arial"/>
                        </a:rPr>
                        <a:t> –.  Promoted British Values: Individual liberty in regards to religion and Mutual respect and tolerance in regards to peoples opinions about Good &amp; Evil. </a:t>
                      </a:r>
                    </a:p>
                    <a:p>
                      <a:pPr lvl="0" algn="l">
                        <a:buNone/>
                      </a:pPr>
                      <a:endParaRPr lang="en-GB" sz="1100" dirty="0"/>
                    </a:p>
                  </a:txBody>
                  <a:tcPr marL="114300" marR="114300" marT="0" marB="0">
                    <a:solidFill>
                      <a:srgbClr val="E5D4B1"/>
                    </a:solidFill>
                  </a:tcPr>
                </a:tc>
                <a:extLst>
                  <a:ext uri="{0D108BD9-81ED-4DB2-BD59-A6C34878D82A}">
                    <a16:rowId xmlns:a16="http://schemas.microsoft.com/office/drawing/2014/main" val="561923946"/>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465447986"/>
              </p:ext>
            </p:extLst>
          </p:nvPr>
        </p:nvGraphicFramePr>
        <p:xfrm>
          <a:off x="5799491" y="611951"/>
          <a:ext cx="6007497" cy="6347114"/>
        </p:xfrm>
        <a:graphic>
          <a:graphicData uri="http://schemas.openxmlformats.org/drawingml/2006/table">
            <a:tbl>
              <a:tblPr firstRow="1" firstCol="1" bandRow="1" bandCol="1">
                <a:tableStyleId>{5C22544A-7EE6-4342-B048-85BDC9FD1C3A}</a:tableStyleId>
              </a:tblPr>
              <a:tblGrid>
                <a:gridCol w="1687958">
                  <a:extLst>
                    <a:ext uri="{9D8B030D-6E8A-4147-A177-3AD203B41FA5}">
                      <a16:colId xmlns:a16="http://schemas.microsoft.com/office/drawing/2014/main" val="105210733"/>
                    </a:ext>
                  </a:extLst>
                </a:gridCol>
                <a:gridCol w="4319539">
                  <a:extLst>
                    <a:ext uri="{9D8B030D-6E8A-4147-A177-3AD203B41FA5}">
                      <a16:colId xmlns:a16="http://schemas.microsoft.com/office/drawing/2014/main" val="656256722"/>
                    </a:ext>
                  </a:extLst>
                </a:gridCol>
              </a:tblGrid>
              <a:tr h="647354">
                <a:tc>
                  <a:txBody>
                    <a:bodyPr/>
                    <a:lstStyle/>
                    <a:p>
                      <a:pPr>
                        <a:lnSpc>
                          <a:spcPct val="115000"/>
                        </a:lnSpc>
                        <a:spcAft>
                          <a:spcPts val="0"/>
                        </a:spcAft>
                      </a:pP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36741" marR="36741" marT="0" marB="0">
                    <a:solidFill>
                      <a:srgbClr val="CCA964"/>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r>
                        <a:rPr lang="en-GB" sz="1000" u="sng">
                          <a:solidFill>
                            <a:srgbClr val="0070C0"/>
                          </a:solidFill>
                          <a:effectLst/>
                        </a:rPr>
                        <a:t>Summer 2</a:t>
                      </a:r>
                      <a:endParaRPr lang="en-GB" sz="1000" u="sng">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baseline="0">
                          <a:solidFill>
                            <a:srgbClr val="0070C0"/>
                          </a:solidFill>
                          <a:effectLst/>
                          <a:latin typeface="Calibri"/>
                          <a:ea typeface="Calibri" panose="020F0502020204030204" pitchFamily="34" charset="0"/>
                          <a:cs typeface="Times New Roman"/>
                        </a:rPr>
                        <a:t>Year 9</a:t>
                      </a:r>
                      <a:endParaRPr lang="en-GB" sz="1000">
                        <a:solidFill>
                          <a:srgbClr val="0070C0"/>
                        </a:solidFill>
                        <a:effectLst/>
                        <a:latin typeface="Calibri"/>
                        <a:ea typeface="Calibri" panose="020F0502020204030204" pitchFamily="34" charset="0"/>
                        <a:cs typeface="Times New Roman"/>
                      </a:endParaRPr>
                    </a:p>
                    <a:p>
                      <a:pPr marL="0" marR="0" indent="0" algn="ctr" defTabSz="685800" rtl="0" eaLnBrk="1" fontAlgn="auto" latinLnBrk="0" hangingPunct="1">
                        <a:lnSpc>
                          <a:spcPct val="115000"/>
                        </a:lnSpc>
                        <a:spcBef>
                          <a:spcPts val="0"/>
                        </a:spcBef>
                        <a:spcAft>
                          <a:spcPts val="0"/>
                        </a:spcAft>
                        <a:buClrTx/>
                        <a:buSzTx/>
                        <a:buFontTx/>
                        <a:buNone/>
                        <a:tabLst/>
                        <a:defRPr/>
                      </a:pPr>
                      <a:endParaRPr lang="en-GB" sz="100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36741" marR="36741" marT="0" marB="0">
                    <a:solidFill>
                      <a:srgbClr val="CCA964"/>
                    </a:solidFill>
                  </a:tcPr>
                </a:tc>
                <a:extLst>
                  <a:ext uri="{0D108BD9-81ED-4DB2-BD59-A6C34878D82A}">
                    <a16:rowId xmlns:a16="http://schemas.microsoft.com/office/drawing/2014/main" val="175877427"/>
                  </a:ext>
                </a:extLst>
              </a:tr>
              <a:tr h="5608300">
                <a:tc>
                  <a:txBody>
                    <a:bodyPr/>
                    <a:lstStyle/>
                    <a:p>
                      <a:pPr algn="l"/>
                      <a:r>
                        <a:rPr lang="en-GB" sz="1100" b="1" dirty="0">
                          <a:solidFill>
                            <a:schemeClr val="tx1"/>
                          </a:solidFill>
                          <a:effectLst/>
                          <a:latin typeface="Calibri"/>
                          <a:ea typeface="Calibri" panose="020F0502020204030204" pitchFamily="34" charset="0"/>
                          <a:cs typeface="Arial"/>
                        </a:rPr>
                        <a:t>Summer 2 – 7 weeks</a:t>
                      </a:r>
                    </a:p>
                    <a:p>
                      <a:pPr algn="l"/>
                      <a:endParaRPr lang="en-GB" sz="1100" b="0" dirty="0">
                        <a:solidFill>
                          <a:schemeClr val="tx1"/>
                        </a:solidFill>
                        <a:effectLst/>
                        <a:latin typeface="Calibri"/>
                        <a:ea typeface="Calibri" panose="020F0502020204030204" pitchFamily="34" charset="0"/>
                        <a:cs typeface="Arial"/>
                      </a:endParaRPr>
                    </a:p>
                    <a:p>
                      <a:pPr algn="l"/>
                      <a:r>
                        <a:rPr lang="en-GB" sz="1100" b="1" dirty="0">
                          <a:solidFill>
                            <a:schemeClr val="tx1"/>
                          </a:solidFill>
                          <a:effectLst/>
                          <a:latin typeface="Calibri"/>
                          <a:ea typeface="Calibri" panose="020F0502020204030204" pitchFamily="34" charset="0"/>
                          <a:cs typeface="Arial"/>
                        </a:rPr>
                        <a:t>Literacy / Numeracy foci</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Reading </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Structured writing</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Essay writing</a:t>
                      </a:r>
                    </a:p>
                    <a:p>
                      <a:pPr marL="342900" lvl="0" indent="-342900" algn="l">
                        <a:buFont typeface="Symbol" panose="05050102010706020507" pitchFamily="18" charset="2"/>
                        <a:buChar char=""/>
                      </a:pPr>
                      <a:r>
                        <a:rPr lang="en-GB" sz="1100" b="0" dirty="0">
                          <a:solidFill>
                            <a:schemeClr val="tx1"/>
                          </a:solidFill>
                          <a:effectLst/>
                          <a:latin typeface="Calibri"/>
                          <a:ea typeface="Calibri" panose="020F0502020204030204" pitchFamily="34" charset="0"/>
                          <a:cs typeface="Arial"/>
                        </a:rPr>
                        <a:t>Definition</a:t>
                      </a:r>
                    </a:p>
                    <a:p>
                      <a:pPr marL="0" lvl="0" indent="0" algn="l">
                        <a:buFont typeface="Symbol" panose="05050102010706020507" pitchFamily="18" charset="2"/>
                        <a:buNone/>
                      </a:pPr>
                      <a:r>
                        <a:rPr lang="en-GB" sz="1100" b="1" dirty="0">
                          <a:solidFill>
                            <a:schemeClr val="tx1"/>
                          </a:solidFill>
                          <a:effectLst/>
                          <a:latin typeface="Calibri"/>
                          <a:ea typeface="Calibri" panose="020F0502020204030204" pitchFamily="34" charset="0"/>
                          <a:cs typeface="Arial"/>
                        </a:rPr>
                        <a:t>Numeracy</a:t>
                      </a:r>
                    </a:p>
                    <a:p>
                      <a:pPr lvl="0" algn="l">
                        <a:buNone/>
                      </a:pPr>
                      <a:r>
                        <a:rPr lang="en-GB" sz="1100" b="0" i="0" u="none" strike="noStrike" noProof="0" dirty="0">
                          <a:solidFill>
                            <a:schemeClr val="tx1"/>
                          </a:solidFill>
                          <a:effectLst/>
                        </a:rPr>
                        <a:t>Historical event dates </a:t>
                      </a:r>
                    </a:p>
                    <a:p>
                      <a:pPr lvl="0" algn="l">
                        <a:buNone/>
                      </a:pPr>
                      <a:r>
                        <a:rPr lang="en-GB" sz="1100" b="0" dirty="0">
                          <a:solidFill>
                            <a:schemeClr val="tx1"/>
                          </a:solidFill>
                          <a:effectLst/>
                          <a:latin typeface="+mn-lt"/>
                          <a:ea typeface="Calibri" panose="020F0502020204030204" pitchFamily="34" charset="0"/>
                          <a:cs typeface="Arial"/>
                        </a:rPr>
                        <a:t>Listing aims of punishment  most/least important</a:t>
                      </a:r>
                    </a:p>
                    <a:p>
                      <a:pPr algn="l"/>
                      <a:endParaRPr lang="en-GB" sz="1100" b="0" dirty="0">
                        <a:solidFill>
                          <a:schemeClr val="tx1"/>
                        </a:solidFill>
                        <a:effectLst/>
                        <a:latin typeface="Calibri"/>
                        <a:ea typeface="Calibri" panose="020F0502020204030204" pitchFamily="34" charset="0"/>
                        <a:cs typeface="Arial"/>
                      </a:endParaRPr>
                    </a:p>
                    <a:p>
                      <a:pPr algn="l"/>
                      <a:r>
                        <a:rPr lang="en-GB" sz="1100" b="1" dirty="0">
                          <a:solidFill>
                            <a:schemeClr val="tx1"/>
                          </a:solidFill>
                          <a:effectLst/>
                          <a:latin typeface="Calibri"/>
                          <a:ea typeface="Calibri" panose="020F0502020204030204" pitchFamily="34" charset="0"/>
                          <a:cs typeface="Arial"/>
                        </a:rPr>
                        <a:t>Homework</a:t>
                      </a:r>
                    </a:p>
                    <a:p>
                      <a:pPr algn="l"/>
                      <a:r>
                        <a:rPr lang="en-GB" sz="1100" b="0" dirty="0">
                          <a:solidFill>
                            <a:schemeClr val="tx1"/>
                          </a:solidFill>
                          <a:effectLst/>
                          <a:latin typeface="Calibri"/>
                          <a:ea typeface="Calibri" panose="020F0502020204030204" pitchFamily="34" charset="0"/>
                          <a:cs typeface="Arial"/>
                        </a:rPr>
                        <a:t>Write a reflection on the concept of suffering in Christianity and Islam</a:t>
                      </a:r>
                    </a:p>
                    <a:p>
                      <a:pPr algn="l"/>
                      <a:endParaRPr lang="en-GB" sz="1100" b="0" dirty="0">
                        <a:solidFill>
                          <a:schemeClr val="tx1"/>
                        </a:solidFill>
                        <a:effectLst/>
                        <a:latin typeface="Calibri"/>
                        <a:ea typeface="Calibri" panose="020F0502020204030204" pitchFamily="34" charset="0"/>
                        <a:cs typeface="Arial"/>
                      </a:endParaRPr>
                    </a:p>
                    <a:p>
                      <a:pPr lvl="0" algn="l">
                        <a:buNone/>
                      </a:pPr>
                      <a:r>
                        <a:rPr lang="en-GB" sz="1100" b="1" dirty="0">
                          <a:solidFill>
                            <a:schemeClr val="tx1"/>
                          </a:solidFill>
                          <a:effectLst/>
                          <a:latin typeface="+mn-lt"/>
                          <a:ea typeface="Calibri" panose="020F0502020204030204" pitchFamily="34" charset="0"/>
                          <a:cs typeface="Arial"/>
                        </a:rPr>
                        <a:t>Revisiting, revising, remembering opportunities</a:t>
                      </a:r>
                      <a:endParaRPr lang="en-GB" sz="1100" dirty="0"/>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questions S&amp;C</a:t>
                      </a:r>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Do now's – retrieval </a:t>
                      </a:r>
                    </a:p>
                    <a:p>
                      <a:pPr marL="342900" lvl="0" indent="-342900" algn="l">
                        <a:buFont typeface="Symbol" panose="05050102010706020507" pitchFamily="18" charset="2"/>
                        <a:buChar char=""/>
                      </a:pPr>
                      <a:r>
                        <a:rPr lang="en-GB" sz="1100" b="0" dirty="0">
                          <a:solidFill>
                            <a:schemeClr val="tx1"/>
                          </a:solidFill>
                          <a:effectLst/>
                          <a:latin typeface="+mn-lt"/>
                          <a:ea typeface="Calibri" panose="020F0502020204030204" pitchFamily="34" charset="0"/>
                          <a:cs typeface="Arial"/>
                        </a:rPr>
                        <a:t>Exam questions focus </a:t>
                      </a:r>
                    </a:p>
                    <a:p>
                      <a:pPr marL="342900" lvl="0" indent="-342900" algn="l">
                        <a:buFont typeface="Symbol" panose="05050102010706020507" pitchFamily="18" charset="2"/>
                        <a:buChar char=""/>
                      </a:pPr>
                      <a:r>
                        <a:rPr lang="en-GB" sz="1100" b="0" i="0" u="none" strike="noStrike" noProof="0" dirty="0">
                          <a:solidFill>
                            <a:schemeClr val="tx1"/>
                          </a:solidFill>
                          <a:effectLst/>
                          <a:latin typeface="+mn-lt"/>
                          <a:cs typeface="Arial"/>
                        </a:rPr>
                        <a:t>Revision </a:t>
                      </a:r>
                      <a:r>
                        <a:rPr lang="en-GB" sz="1100" b="0" i="0" u="none" strike="noStrike" noProof="0" dirty="0">
                          <a:solidFill>
                            <a:schemeClr val="tx1"/>
                          </a:solidFill>
                          <a:effectLst/>
                          <a:latin typeface="+mn-lt"/>
                        </a:rPr>
                        <a:t>before  EOT assessment</a:t>
                      </a:r>
                    </a:p>
                    <a:p>
                      <a:pPr marL="342900" lvl="0" indent="-342900" algn="l">
                        <a:buFont typeface="Symbol" panose="05050102010706020507" pitchFamily="18" charset="2"/>
                        <a:buChar char=""/>
                      </a:pPr>
                      <a:r>
                        <a:rPr lang="en-GB" sz="1100" b="0" i="0" u="none" strike="noStrike" noProof="0" dirty="0">
                          <a:solidFill>
                            <a:schemeClr val="tx1"/>
                          </a:solidFill>
                          <a:effectLst/>
                          <a:latin typeface="+mn-lt"/>
                        </a:rPr>
                        <a:t>Feedforward  - peer-marking </a:t>
                      </a:r>
                    </a:p>
                  </a:txBody>
                  <a:tcPr marL="114300" marR="114300" marT="0" marB="0">
                    <a:solidFill>
                      <a:srgbClr val="CCA964"/>
                    </a:solidFill>
                  </a:tcPr>
                </a:tc>
                <a:tc>
                  <a:txBody>
                    <a:bodyPr/>
                    <a:lstStyle/>
                    <a:p>
                      <a:pPr algn="l"/>
                      <a:r>
                        <a:rPr lang="en-GB" sz="1100" b="1" u="sng" dirty="0">
                          <a:effectLst/>
                          <a:latin typeface="Calibri"/>
                          <a:ea typeface="Calibri" panose="020F0502020204030204" pitchFamily="34" charset="0"/>
                          <a:cs typeface="Arial"/>
                        </a:rPr>
                        <a:t>Unit 6: Good &amp; Evil 2</a:t>
                      </a:r>
                      <a:endParaRPr lang="en-GB" sz="1100" dirty="0">
                        <a:effectLst/>
                        <a:latin typeface="Calibri"/>
                        <a:ea typeface="Calibri" panose="020F0502020204030204" pitchFamily="34" charset="0"/>
                        <a:cs typeface="Arial"/>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a:ea typeface="Calibri" panose="020F0502020204030204" pitchFamily="34" charset="0"/>
                          <a:cs typeface="Arial"/>
                        </a:rPr>
                        <a:t>GCSE Assessment objectives: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effectLst/>
                          <a:latin typeface="Calibri"/>
                          <a:ea typeface="Calibri" panose="020F0502020204030204" pitchFamily="34" charset="0"/>
                          <a:cs typeface="Arial"/>
                        </a:rPr>
                        <a:t>To understand the key knowledge of the problem of evil, examples of suffering, responses to suffering and evil.  To be able to link Christian and Islamic thought to the topic of Good and Evil.</a:t>
                      </a: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a:ea typeface="Calibri" panose="020F0502020204030204" pitchFamily="34" charset="0"/>
                          <a:cs typeface="Arial"/>
                        </a:rPr>
                        <a:t>Enrichment/life and work skills:</a:t>
                      </a:r>
                      <a:endParaRPr lang="en-GB" sz="1100" dirty="0">
                        <a:effectLst/>
                        <a:latin typeface="Calibri"/>
                        <a:ea typeface="Calibri" panose="020F0502020204030204" pitchFamily="34" charset="0"/>
                        <a:cs typeface="Arial"/>
                      </a:endParaRPr>
                    </a:p>
                    <a:p>
                      <a:pPr marL="342900" lvl="0" indent="-342900" algn="l">
                        <a:buFont typeface="Arial" panose="020B0604020202020204" pitchFamily="34" charset="0"/>
                        <a:buChar char="•"/>
                        <a:tabLst>
                          <a:tab pos="457200" algn="l"/>
                        </a:tabLst>
                      </a:pPr>
                      <a:r>
                        <a:rPr lang="en-GB" sz="1100" dirty="0">
                          <a:effectLst/>
                          <a:latin typeface="Calibri"/>
                          <a:ea typeface="Calibri" panose="020F0502020204030204" pitchFamily="34" charset="0"/>
                          <a:cs typeface="Times New Roman"/>
                        </a:rPr>
                        <a:t>Research skills</a:t>
                      </a:r>
                    </a:p>
                    <a:p>
                      <a:pPr marL="342900" lvl="0" indent="-342900" algn="l">
                        <a:buFont typeface="Arial" panose="020B0604020202020204" pitchFamily="34" charset="0"/>
                        <a:buChar char="•"/>
                      </a:pPr>
                      <a:r>
                        <a:rPr lang="en-GB" sz="1100" dirty="0">
                          <a:effectLst/>
                          <a:latin typeface="Calibri"/>
                          <a:ea typeface="Calibri" panose="020F0502020204030204" pitchFamily="34" charset="0"/>
                          <a:cs typeface="Times New Roman"/>
                        </a:rPr>
                        <a:t>Public speaking </a:t>
                      </a:r>
                    </a:p>
                    <a:p>
                      <a:pPr marL="342900" lvl="0" indent="-342900" algn="l">
                        <a:buFont typeface="Arial" panose="020B0604020202020204" pitchFamily="34" charset="0"/>
                        <a:buChar char="•"/>
                      </a:pPr>
                      <a:r>
                        <a:rPr lang="en-GB" sz="1100" dirty="0">
                          <a:effectLst/>
                          <a:latin typeface="Calibri"/>
                          <a:ea typeface="Calibri" panose="020F0502020204030204" pitchFamily="34" charset="0"/>
                          <a:cs typeface="Times New Roman"/>
                        </a:rPr>
                        <a:t>Inquiry skills </a:t>
                      </a:r>
                    </a:p>
                    <a:p>
                      <a:pPr marL="342900" lvl="0" indent="-342900" algn="l">
                        <a:buFont typeface="Arial" panose="020B0604020202020204" pitchFamily="34" charset="0"/>
                        <a:buChar char="•"/>
                        <a:tabLst>
                          <a:tab pos="457200" algn="l"/>
                        </a:tabLst>
                      </a:pPr>
                      <a:r>
                        <a:rPr lang="en-GB" sz="1100" dirty="0">
                          <a:effectLst/>
                          <a:latin typeface="Calibri"/>
                          <a:ea typeface="Calibri" panose="020F0502020204030204" pitchFamily="34" charset="0"/>
                          <a:cs typeface="Times New Roman"/>
                        </a:rPr>
                        <a:t>Videos (movies), articles and websites</a:t>
                      </a:r>
                    </a:p>
                    <a:p>
                      <a:pPr marL="342900" lvl="0" indent="-342900" algn="l">
                        <a:buFont typeface="Arial" panose="020B0604020202020204" pitchFamily="34" charset="0"/>
                        <a:buChar char="•"/>
                        <a:tabLst>
                          <a:tab pos="457200" algn="l"/>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buFont typeface="Arial" panose="020B0604020202020204" pitchFamily="34" charset="0"/>
                        <a:buNone/>
                        <a:tabLst>
                          <a:tab pos="457200" algn="l"/>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r>
                        <a:rPr lang="en-GB" sz="1100" b="1" dirty="0">
                          <a:effectLst/>
                          <a:latin typeface="Calibri"/>
                          <a:ea typeface="Calibri" panose="020F0502020204030204" pitchFamily="34" charset="0"/>
                          <a:cs typeface="Arial"/>
                        </a:rPr>
                        <a:t>CEIAG - </a:t>
                      </a:r>
                      <a:r>
                        <a:rPr lang="en-GB" sz="1100" dirty="0">
                          <a:effectLst/>
                          <a:latin typeface="Calibri"/>
                          <a:ea typeface="Calibri" panose="020F0502020204030204" pitchFamily="34" charset="0"/>
                          <a:cs typeface="Arial"/>
                        </a:rPr>
                        <a:t>Occupational views (Prison worker, chaplain, charity work)</a:t>
                      </a: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b="1" dirty="0">
                          <a:effectLst/>
                          <a:latin typeface="Calibri"/>
                          <a:ea typeface="Calibri" panose="020F0502020204030204" pitchFamily="34" charset="0"/>
                          <a:cs typeface="Arial"/>
                        </a:rPr>
                        <a:t>Assessments: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p>
                      <a:pPr algn="l"/>
                      <a:r>
                        <a:rPr lang="en-GB" sz="1100" dirty="0">
                          <a:effectLst/>
                          <a:latin typeface="Calibri"/>
                          <a:ea typeface="Calibri" panose="020F0502020204030204" pitchFamily="34" charset="0"/>
                          <a:cs typeface="Arial"/>
                        </a:rPr>
                        <a:t> Formative exams-based questions throughout including exemplar exam question focusing on 5, 8 and 15 mark questions. Self and peer reviewed differentiated task on incarceration and capital punishment. </a:t>
                      </a:r>
                    </a:p>
                    <a:p>
                      <a:pPr algn="l"/>
                      <a:endParaRPr lang="en-GB" sz="1100" dirty="0">
                        <a:effectLst/>
                        <a:latin typeface="Calibri"/>
                        <a:ea typeface="Calibri" panose="020F0502020204030204" pitchFamily="34" charset="0"/>
                        <a:cs typeface="Arial"/>
                      </a:endParaRPr>
                    </a:p>
                    <a:p>
                      <a:pPr lvl="0" algn="l">
                        <a:buNone/>
                      </a:pPr>
                      <a:endParaRPr lang="en-GB" sz="1100" dirty="0">
                        <a:effectLst/>
                        <a:latin typeface="Calibri"/>
                        <a:ea typeface="Calibri" panose="020F0502020204030204" pitchFamily="34" charset="0"/>
                        <a:cs typeface="Arial"/>
                      </a:endParaRPr>
                    </a:p>
                    <a:p>
                      <a:pPr lvl="0" algn="l">
                        <a:buNone/>
                      </a:pPr>
                      <a:endParaRPr lang="en-GB" sz="1100" dirty="0">
                        <a:effectLst/>
                        <a:latin typeface="Calibri"/>
                        <a:ea typeface="Calibri" panose="020F0502020204030204" pitchFamily="34" charset="0"/>
                        <a:cs typeface="Arial"/>
                      </a:endParaRPr>
                    </a:p>
                    <a:p>
                      <a:pPr lvl="0" algn="l">
                        <a:buNone/>
                      </a:pPr>
                      <a:r>
                        <a:rPr lang="en-GB" sz="1100" b="1" i="0" u="none" strike="noStrike" noProof="0" dirty="0">
                          <a:effectLst/>
                          <a:highlight>
                            <a:srgbClr val="FFFF00"/>
                          </a:highlight>
                          <a:latin typeface="Calibri"/>
                        </a:rPr>
                        <a:t>Key Objectives</a:t>
                      </a:r>
                      <a:r>
                        <a:rPr lang="en-GB" sz="1100" b="0" i="0" u="none" strike="noStrike" noProof="0" dirty="0">
                          <a:effectLst/>
                          <a:highlight>
                            <a:srgbClr val="FFFF00"/>
                          </a:highlight>
                          <a:latin typeface="Calibri"/>
                        </a:rPr>
                        <a:t>: </a:t>
                      </a:r>
                      <a:r>
                        <a:rPr lang="en-GB" sz="1100" b="0" i="0" u="none" strike="noStrike" noProof="0" dirty="0">
                          <a:effectLst/>
                          <a:latin typeface="Calibri"/>
                        </a:rPr>
                        <a:t> K01,2,3,4 &amp; 5  - 7,8,9</a:t>
                      </a:r>
                    </a:p>
                    <a:p>
                      <a:pPr lvl="0" algn="l">
                        <a:buNone/>
                      </a:pPr>
                      <a:endParaRPr lang="en-GB" sz="1100" b="0" i="0" u="none" strike="noStrike" noProof="0" dirty="0">
                        <a:effectLst/>
                        <a:latin typeface="Calibri"/>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100" b="1" dirty="0"/>
                        <a:t>Wider Reading </a:t>
                      </a:r>
                    </a:p>
                    <a:p>
                      <a:pPr lvl="0" algn="l">
                        <a:buNone/>
                      </a:pPr>
                      <a:r>
                        <a:rPr lang="en-GB" sz="1100" dirty="0"/>
                        <a:t>The problem of pain by C.S. Lewis </a:t>
                      </a:r>
                    </a:p>
                    <a:p>
                      <a:pPr lvl="0" algn="l">
                        <a:buNone/>
                      </a:pPr>
                      <a:endParaRPr lang="en-GB" sz="1100" dirty="0"/>
                    </a:p>
                    <a:p>
                      <a:pPr lvl="0" algn="l">
                        <a:buNone/>
                      </a:pPr>
                      <a:r>
                        <a:rPr lang="en-GB" sz="1100" b="1" dirty="0"/>
                        <a:t>SMSC </a:t>
                      </a:r>
                      <a:r>
                        <a:rPr lang="en-GB" sz="1100" dirty="0"/>
                        <a:t>–.  Promoted British Values: Individual liberty in regards to religion and Mutual respect and tolerance in regards to peoples opinions about Good &amp; Evil. </a:t>
                      </a:r>
                    </a:p>
                    <a:p>
                      <a:pPr lvl="0" algn="l">
                        <a:buNone/>
                      </a:pPr>
                      <a:endParaRPr lang="en-GB" sz="1100" dirty="0"/>
                    </a:p>
                  </a:txBody>
                  <a:tcPr marL="114300" marR="114300" marT="0" marB="0">
                    <a:solidFill>
                      <a:srgbClr val="E5D4B1"/>
                    </a:solidFill>
                  </a:tcPr>
                </a:tc>
                <a:extLst>
                  <a:ext uri="{0D108BD9-81ED-4DB2-BD59-A6C34878D82A}">
                    <a16:rowId xmlns:a16="http://schemas.microsoft.com/office/drawing/2014/main" val="561923946"/>
                  </a:ext>
                </a:extLst>
              </a:tr>
            </a:tbl>
          </a:graphicData>
        </a:graphic>
      </p:graphicFrame>
      <p:pic>
        <p:nvPicPr>
          <p:cNvPr id="51245" name="Picture 10"/>
          <p:cNvPicPr>
            <a:picLocks noChangeAspect="1"/>
          </p:cNvPicPr>
          <p:nvPr/>
        </p:nvPicPr>
        <p:blipFill>
          <a:blip r:embed="rId3">
            <a:extLst>
              <a:ext uri="{28A0092B-C50C-407E-A947-70E740481C1C}">
                <a14:useLocalDpi xmlns:a14="http://schemas.microsoft.com/office/drawing/2010/main" val="0"/>
              </a:ext>
            </a:extLst>
          </a:blip>
          <a:srcRect r="68478"/>
          <a:stretch>
            <a:fillRect/>
          </a:stretch>
        </p:blipFill>
        <p:spPr bwMode="auto">
          <a:xfrm>
            <a:off x="258038" y="79793"/>
            <a:ext cx="497174" cy="420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6" name="TextBox 1"/>
          <p:cNvSpPr txBox="1">
            <a:spLocks noChangeArrowheads="1"/>
          </p:cNvSpPr>
          <p:nvPr/>
        </p:nvSpPr>
        <p:spPr bwMode="auto">
          <a:xfrm>
            <a:off x="2436195" y="26696"/>
            <a:ext cx="76993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fontAlgn="base">
              <a:lnSpc>
                <a:spcPct val="100000"/>
              </a:lnSpc>
              <a:spcBef>
                <a:spcPct val="0"/>
              </a:spcBef>
              <a:spcAft>
                <a:spcPct val="0"/>
              </a:spcAft>
              <a:buNone/>
            </a:pPr>
            <a:r>
              <a:rPr lang="en-GB" altLang="en-US" sz="1600" b="1">
                <a:solidFill>
                  <a:srgbClr val="A47F36"/>
                </a:solidFill>
                <a:latin typeface="Century Gothic" panose="020B0502020202020204" pitchFamily="34" charset="0"/>
              </a:rPr>
              <a:t>YEAR 9 CURRICULUM MAP</a:t>
            </a:r>
          </a:p>
        </p:txBody>
      </p:sp>
    </p:spTree>
    <p:extLst>
      <p:ext uri="{BB962C8B-B14F-4D97-AF65-F5344CB8AC3E}">
        <p14:creationId xmlns:p14="http://schemas.microsoft.com/office/powerpoint/2010/main" val="32157630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917207" y="350066"/>
            <a:ext cx="6737350" cy="241300"/>
          </a:xfrm>
          <a:prstGeom prst="rect">
            <a:avLst/>
          </a:prstGeom>
        </p:spPr>
        <p:txBody>
          <a:bodyPr>
            <a:spAutoFit/>
          </a:bodyPr>
          <a:lstStyle/>
          <a:p>
            <a:pPr algn="ctr" defTabSz="685783">
              <a:defRPr/>
            </a:pPr>
            <a:r>
              <a:rPr lang="en-US" sz="965" i="1">
                <a:solidFill>
                  <a:prstClr val="black"/>
                </a:solidFill>
                <a:latin typeface="Calibri" panose="020F0502020204030204"/>
              </a:rPr>
              <a:t> The progressive, inclusive curriculum ‘skills, knowledge and concepts: literacy, life skills and enrichment’</a:t>
            </a:r>
          </a:p>
        </p:txBody>
      </p:sp>
      <p:graphicFrame>
        <p:nvGraphicFramePr>
          <p:cNvPr id="6" name="Table 5"/>
          <p:cNvGraphicFramePr>
            <a:graphicFrameLocks noGrp="1"/>
          </p:cNvGraphicFramePr>
          <p:nvPr>
            <p:extLst>
              <p:ext uri="{D42A27DB-BD31-4B8C-83A1-F6EECF244321}">
                <p14:modId xmlns:p14="http://schemas.microsoft.com/office/powerpoint/2010/main" val="938262941"/>
              </p:ext>
            </p:extLst>
          </p:nvPr>
        </p:nvGraphicFramePr>
        <p:xfrm>
          <a:off x="258038" y="611951"/>
          <a:ext cx="5444930" cy="6246049"/>
        </p:xfrm>
        <a:graphic>
          <a:graphicData uri="http://schemas.openxmlformats.org/drawingml/2006/table">
            <a:tbl>
              <a:tblPr firstRow="1" firstCol="1" bandRow="1" bandCol="1">
                <a:tableStyleId>{5C22544A-7EE6-4342-B048-85BDC9FD1C3A}</a:tableStyleId>
              </a:tblPr>
              <a:tblGrid>
                <a:gridCol w="1445892">
                  <a:extLst>
                    <a:ext uri="{9D8B030D-6E8A-4147-A177-3AD203B41FA5}">
                      <a16:colId xmlns:a16="http://schemas.microsoft.com/office/drawing/2014/main" val="105210733"/>
                    </a:ext>
                  </a:extLst>
                </a:gridCol>
                <a:gridCol w="3999038">
                  <a:extLst>
                    <a:ext uri="{9D8B030D-6E8A-4147-A177-3AD203B41FA5}">
                      <a16:colId xmlns:a16="http://schemas.microsoft.com/office/drawing/2014/main" val="656256722"/>
                    </a:ext>
                  </a:extLst>
                </a:gridCol>
              </a:tblGrid>
              <a:tr h="639255">
                <a:tc>
                  <a:txBody>
                    <a:bodyPr/>
                    <a:lstStyle/>
                    <a:p>
                      <a:pPr>
                        <a:lnSpc>
                          <a:spcPct val="115000"/>
                        </a:lnSpc>
                        <a:spcAft>
                          <a:spcPts val="0"/>
                        </a:spcAft>
                      </a:pP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36727" marR="36727" marT="0" marB="0">
                    <a:solidFill>
                      <a:srgbClr val="CCA964"/>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endParaRPr lang="en-GB" sz="1200" u="sng">
                        <a:solidFill>
                          <a:srgbClr val="0070C0"/>
                        </a:solidFill>
                        <a:effectLst/>
                      </a:endParaRPr>
                    </a:p>
                    <a:p>
                      <a:pPr algn="ctr">
                        <a:lnSpc>
                          <a:spcPct val="115000"/>
                        </a:lnSpc>
                        <a:spcAft>
                          <a:spcPts val="0"/>
                        </a:spcAft>
                      </a:pPr>
                      <a:r>
                        <a:rPr lang="en-GB" sz="1200" baseline="0">
                          <a:solidFill>
                            <a:srgbClr val="0070C0"/>
                          </a:solidFill>
                          <a:effectLst/>
                          <a:latin typeface="Calibri"/>
                          <a:ea typeface="Calibri" panose="020F0502020204030204" pitchFamily="34" charset="0"/>
                          <a:cs typeface="Times New Roman"/>
                        </a:rPr>
                        <a:t>Year 9</a:t>
                      </a:r>
                      <a:endParaRPr lang="en-GB" sz="1200">
                        <a:solidFill>
                          <a:srgbClr val="0070C0"/>
                        </a:solidFill>
                        <a:effectLst/>
                        <a:latin typeface="Calibri"/>
                        <a:ea typeface="Calibri" panose="020F0502020204030204" pitchFamily="34" charset="0"/>
                        <a:cs typeface="Times New Roman"/>
                      </a:endParaRPr>
                    </a:p>
                    <a:p>
                      <a:pPr marL="0" marR="0" indent="0" algn="ctr" rtl="0" eaLnBrk="1" fontAlgn="auto" latinLnBrk="0" hangingPunct="1">
                        <a:lnSpc>
                          <a:spcPct val="115000"/>
                        </a:lnSpc>
                        <a:spcBef>
                          <a:spcPts val="0"/>
                        </a:spcBef>
                        <a:spcAft>
                          <a:spcPts val="0"/>
                        </a:spcAft>
                        <a:buClrTx/>
                        <a:buSzTx/>
                        <a:buFontTx/>
                        <a:buNone/>
                      </a:pPr>
                      <a:r>
                        <a:rPr lang="en-GB" sz="1100">
                          <a:solidFill>
                            <a:srgbClr val="0070C0"/>
                          </a:solidFill>
                          <a:effectLst/>
                          <a:latin typeface="Calibri"/>
                          <a:ea typeface="Calibri" panose="020F0502020204030204" pitchFamily="34" charset="0"/>
                          <a:cs typeface="Times New Roman"/>
                        </a:rPr>
                        <a:t>KEY OBJECTVES – PATHWAY A </a:t>
                      </a:r>
                      <a:endParaRPr lang="en-GB" sz="1100">
                        <a:solidFill>
                          <a:srgbClr val="0070C0"/>
                        </a:solidFill>
                        <a:effectLst/>
                        <a:latin typeface="Calibri"/>
                        <a:ea typeface="Calibri" panose="020F0502020204030204" pitchFamily="34" charset="0"/>
                        <a:cs typeface="Times New Roman" panose="02020603050405020304" pitchFamily="18" charset="0"/>
                      </a:endParaRPr>
                    </a:p>
                  </a:txBody>
                  <a:tcPr marL="36727" marR="36727" marT="0" marB="0">
                    <a:solidFill>
                      <a:srgbClr val="CCA964"/>
                    </a:solidFill>
                  </a:tcPr>
                </a:tc>
                <a:extLst>
                  <a:ext uri="{0D108BD9-81ED-4DB2-BD59-A6C34878D82A}">
                    <a16:rowId xmlns:a16="http://schemas.microsoft.com/office/drawing/2014/main" val="175877427"/>
                  </a:ext>
                </a:extLst>
              </a:tr>
              <a:tr h="5606794">
                <a:tc>
                  <a:txBody>
                    <a:bodyPr/>
                    <a:lstStyle/>
                    <a:p>
                      <a:pPr algn="l"/>
                      <a:endParaRPr lang="en-GB" sz="1100" b="1">
                        <a:solidFill>
                          <a:schemeClr val="tx1"/>
                        </a:solidFill>
                        <a:effectLst/>
                        <a:latin typeface="Calibri"/>
                        <a:ea typeface="Calibri" panose="020F0502020204030204" pitchFamily="34" charset="0"/>
                        <a:cs typeface="Arial"/>
                      </a:endParaRPr>
                    </a:p>
                  </a:txBody>
                  <a:tcPr marL="114300" marR="114300" marT="0" marB="0">
                    <a:solidFill>
                      <a:srgbClr val="CCA964"/>
                    </a:solidFill>
                  </a:tcPr>
                </a:tc>
                <a:tc>
                  <a:txBody>
                    <a:bodyPr/>
                    <a:lstStyle/>
                    <a:p>
                      <a:pPr algn="l"/>
                      <a:endParaRPr lang="en-GB" sz="1100" b="1" u="sng">
                        <a:solidFill>
                          <a:srgbClr val="000000"/>
                        </a:solidFill>
                        <a:effectLst/>
                        <a:latin typeface="Calibri"/>
                        <a:ea typeface="Calibri" panose="020F0502020204030204" pitchFamily="34" charset="0"/>
                        <a:cs typeface="Arial"/>
                      </a:endParaRPr>
                    </a:p>
                  </a:txBody>
                  <a:tcPr marL="68580" marR="68580" marT="0" marB="0">
                    <a:solidFill>
                      <a:srgbClr val="E5D4B1"/>
                    </a:solidFill>
                  </a:tcPr>
                </a:tc>
                <a:extLst>
                  <a:ext uri="{0D108BD9-81ED-4DB2-BD59-A6C34878D82A}">
                    <a16:rowId xmlns:a16="http://schemas.microsoft.com/office/drawing/2014/main" val="561923946"/>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491419106"/>
              </p:ext>
            </p:extLst>
          </p:nvPr>
        </p:nvGraphicFramePr>
        <p:xfrm>
          <a:off x="5799491" y="611951"/>
          <a:ext cx="6007497" cy="6255654"/>
        </p:xfrm>
        <a:graphic>
          <a:graphicData uri="http://schemas.openxmlformats.org/drawingml/2006/table">
            <a:tbl>
              <a:tblPr firstRow="1" firstCol="1" bandRow="1" bandCol="1">
                <a:tableStyleId>{5C22544A-7EE6-4342-B048-85BDC9FD1C3A}</a:tableStyleId>
              </a:tblPr>
              <a:tblGrid>
                <a:gridCol w="1687958">
                  <a:extLst>
                    <a:ext uri="{9D8B030D-6E8A-4147-A177-3AD203B41FA5}">
                      <a16:colId xmlns:a16="http://schemas.microsoft.com/office/drawing/2014/main" val="105210733"/>
                    </a:ext>
                  </a:extLst>
                </a:gridCol>
                <a:gridCol w="4319539">
                  <a:extLst>
                    <a:ext uri="{9D8B030D-6E8A-4147-A177-3AD203B41FA5}">
                      <a16:colId xmlns:a16="http://schemas.microsoft.com/office/drawing/2014/main" val="656256722"/>
                    </a:ext>
                  </a:extLst>
                </a:gridCol>
              </a:tblGrid>
              <a:tr h="647354">
                <a:tc>
                  <a:txBody>
                    <a:bodyPr/>
                    <a:lstStyle/>
                    <a:p>
                      <a:pPr>
                        <a:lnSpc>
                          <a:spcPct val="115000"/>
                        </a:lnSpc>
                        <a:spcAft>
                          <a:spcPts val="0"/>
                        </a:spcAft>
                      </a:pP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36741" marR="36741" marT="0" marB="0">
                    <a:solidFill>
                      <a:srgbClr val="CCA964"/>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endParaRPr lang="en-GB" sz="1200" u="sng">
                        <a:solidFill>
                          <a:srgbClr val="0070C0"/>
                        </a:solidFill>
                        <a:effectLst/>
                      </a:endParaRPr>
                    </a:p>
                    <a:p>
                      <a:pPr algn="ctr">
                        <a:lnSpc>
                          <a:spcPct val="115000"/>
                        </a:lnSpc>
                        <a:spcAft>
                          <a:spcPts val="0"/>
                        </a:spcAft>
                      </a:pPr>
                      <a:r>
                        <a:rPr lang="en-GB" sz="1200" baseline="0">
                          <a:solidFill>
                            <a:srgbClr val="0070C0"/>
                          </a:solidFill>
                          <a:effectLst/>
                          <a:latin typeface="Calibri"/>
                          <a:ea typeface="Calibri" panose="020F0502020204030204" pitchFamily="34" charset="0"/>
                          <a:cs typeface="Times New Roman"/>
                        </a:rPr>
                        <a:t>Year 9</a:t>
                      </a:r>
                      <a:endParaRPr lang="en-GB" sz="1200">
                        <a:solidFill>
                          <a:srgbClr val="0070C0"/>
                        </a:solidFill>
                        <a:effectLst/>
                        <a:latin typeface="Calibri"/>
                        <a:ea typeface="Calibri" panose="020F0502020204030204" pitchFamily="34" charset="0"/>
                        <a:cs typeface="Times New Roman"/>
                      </a:endParaRPr>
                    </a:p>
                    <a:p>
                      <a:pPr marL="0" marR="0" indent="0" algn="ctr" rtl="0" eaLnBrk="1" fontAlgn="auto" latinLnBrk="0" hangingPunct="1">
                        <a:lnSpc>
                          <a:spcPct val="115000"/>
                        </a:lnSpc>
                        <a:spcBef>
                          <a:spcPts val="0"/>
                        </a:spcBef>
                        <a:spcAft>
                          <a:spcPts val="0"/>
                        </a:spcAft>
                        <a:buClrTx/>
                        <a:buSzTx/>
                        <a:buFontTx/>
                        <a:buNone/>
                      </a:pPr>
                      <a:r>
                        <a:rPr lang="en-GB" sz="1000">
                          <a:solidFill>
                            <a:srgbClr val="0070C0"/>
                          </a:solidFill>
                          <a:effectLst/>
                          <a:latin typeface="Calibri"/>
                          <a:ea typeface="Calibri" panose="020F0502020204030204" pitchFamily="34" charset="0"/>
                          <a:cs typeface="Times New Roman"/>
                        </a:rPr>
                        <a:t>KEY OBJECTIVES – PATHWAY B</a:t>
                      </a:r>
                      <a:endParaRPr lang="en-GB" sz="1000">
                        <a:solidFill>
                          <a:srgbClr val="0070C0"/>
                        </a:solidFill>
                        <a:effectLst/>
                        <a:latin typeface="Calibri"/>
                        <a:ea typeface="Calibri" panose="020F0502020204030204" pitchFamily="34" charset="0"/>
                        <a:cs typeface="Times New Roman" panose="02020603050405020304" pitchFamily="18" charset="0"/>
                      </a:endParaRPr>
                    </a:p>
                  </a:txBody>
                  <a:tcPr marL="36741" marR="36741" marT="0" marB="0">
                    <a:solidFill>
                      <a:srgbClr val="CCA964"/>
                    </a:solidFill>
                  </a:tcPr>
                </a:tc>
                <a:extLst>
                  <a:ext uri="{0D108BD9-81ED-4DB2-BD59-A6C34878D82A}">
                    <a16:rowId xmlns:a16="http://schemas.microsoft.com/office/drawing/2014/main" val="175877427"/>
                  </a:ext>
                </a:extLst>
              </a:tr>
              <a:tr h="5608300">
                <a:tc>
                  <a:txBody>
                    <a:bodyPr/>
                    <a:lstStyle/>
                    <a:p>
                      <a:pPr algn="l"/>
                      <a:endParaRPr lang="en-GB" sz="1100" b="1">
                        <a:solidFill>
                          <a:schemeClr val="tx1"/>
                        </a:solidFill>
                        <a:effectLst/>
                        <a:latin typeface="Calibri"/>
                        <a:ea typeface="Calibri" panose="020F0502020204030204" pitchFamily="34" charset="0"/>
                        <a:cs typeface="Arial"/>
                      </a:endParaRPr>
                    </a:p>
                    <a:p>
                      <a:pPr algn="l"/>
                      <a:endParaRPr lang="en-GB" sz="1100">
                        <a:effectLst/>
                        <a:latin typeface="Calibri" panose="020F0502020204030204" pitchFamily="34" charset="0"/>
                        <a:ea typeface="Calibri" panose="020F0502020204030204" pitchFamily="34" charset="0"/>
                        <a:cs typeface="Arial" panose="020B0604020202020204" pitchFamily="34" charset="0"/>
                      </a:endParaRPr>
                    </a:p>
                    <a:p>
                      <a:pPr algn="l"/>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114300" marR="114300" marT="0" marB="0">
                    <a:solidFill>
                      <a:srgbClr val="CCA964"/>
                    </a:solidFill>
                  </a:tcPr>
                </a:tc>
                <a:tc>
                  <a:txBody>
                    <a:bodyPr/>
                    <a:lstStyle/>
                    <a:p>
                      <a:pPr algn="l"/>
                      <a:r>
                        <a:rPr lang="en-GB" sz="1100">
                          <a:solidFill>
                            <a:srgbClr val="000000"/>
                          </a:solidFill>
                          <a:effectLst/>
                          <a:latin typeface="Calibri"/>
                          <a:ea typeface="Calibri" panose="020F0502020204030204" pitchFamily="34" charset="0"/>
                          <a:cs typeface="Arial"/>
                        </a:rPr>
                        <a:t>)</a:t>
                      </a:r>
                      <a:endParaRPr lang="en-GB" sz="1100">
                        <a:effectLst/>
                        <a:latin typeface="Calibri"/>
                        <a:ea typeface="Calibri" panose="020F0502020204030204" pitchFamily="34" charset="0"/>
                        <a:cs typeface="Arial"/>
                      </a:endParaRPr>
                    </a:p>
                  </a:txBody>
                  <a:tcPr marL="68580" marR="68580" marT="0" marB="0">
                    <a:solidFill>
                      <a:srgbClr val="E5D4B1"/>
                    </a:solidFill>
                  </a:tcPr>
                </a:tc>
                <a:extLst>
                  <a:ext uri="{0D108BD9-81ED-4DB2-BD59-A6C34878D82A}">
                    <a16:rowId xmlns:a16="http://schemas.microsoft.com/office/drawing/2014/main" val="561923946"/>
                  </a:ext>
                </a:extLst>
              </a:tr>
            </a:tbl>
          </a:graphicData>
        </a:graphic>
      </p:graphicFrame>
      <p:pic>
        <p:nvPicPr>
          <p:cNvPr id="51245" name="Picture 10"/>
          <p:cNvPicPr>
            <a:picLocks noChangeAspect="1"/>
          </p:cNvPicPr>
          <p:nvPr/>
        </p:nvPicPr>
        <p:blipFill>
          <a:blip r:embed="rId3">
            <a:extLst>
              <a:ext uri="{28A0092B-C50C-407E-A947-70E740481C1C}">
                <a14:useLocalDpi xmlns:a14="http://schemas.microsoft.com/office/drawing/2010/main" val="0"/>
              </a:ext>
            </a:extLst>
          </a:blip>
          <a:srcRect r="68478"/>
          <a:stretch>
            <a:fillRect/>
          </a:stretch>
        </p:blipFill>
        <p:spPr bwMode="auto">
          <a:xfrm>
            <a:off x="258038" y="79793"/>
            <a:ext cx="497174" cy="420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6" name="TextBox 1"/>
          <p:cNvSpPr txBox="1">
            <a:spLocks noChangeArrowheads="1"/>
          </p:cNvSpPr>
          <p:nvPr/>
        </p:nvSpPr>
        <p:spPr bwMode="auto">
          <a:xfrm>
            <a:off x="2436195" y="26696"/>
            <a:ext cx="76993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fontAlgn="base">
              <a:lnSpc>
                <a:spcPct val="100000"/>
              </a:lnSpc>
              <a:spcBef>
                <a:spcPct val="0"/>
              </a:spcBef>
              <a:spcAft>
                <a:spcPct val="0"/>
              </a:spcAft>
              <a:buNone/>
            </a:pPr>
            <a:r>
              <a:rPr lang="en-GB" altLang="en-US" sz="1600" b="1">
                <a:solidFill>
                  <a:srgbClr val="A47F36"/>
                </a:solidFill>
                <a:latin typeface="Century Gothic"/>
              </a:rPr>
              <a:t>YEAR 9 CURRICULUM MAP</a:t>
            </a:r>
          </a:p>
        </p:txBody>
      </p:sp>
      <p:pic>
        <p:nvPicPr>
          <p:cNvPr id="2" name="Picture 2" descr="Text&#10;&#10;Description automatically generated">
            <a:extLst>
              <a:ext uri="{FF2B5EF4-FFF2-40B4-BE49-F238E27FC236}">
                <a16:creationId xmlns:a16="http://schemas.microsoft.com/office/drawing/2014/main" id="{F88B805F-88FB-6ABE-A568-E1768EA76237}"/>
              </a:ext>
            </a:extLst>
          </p:cNvPr>
          <p:cNvPicPr>
            <a:picLocks noChangeAspect="1"/>
          </p:cNvPicPr>
          <p:nvPr/>
        </p:nvPicPr>
        <p:blipFill>
          <a:blip r:embed="rId4"/>
          <a:stretch>
            <a:fillRect/>
          </a:stretch>
        </p:blipFill>
        <p:spPr>
          <a:xfrm>
            <a:off x="7973226" y="1416957"/>
            <a:ext cx="3185188" cy="5321299"/>
          </a:xfrm>
          <a:prstGeom prst="rect">
            <a:avLst/>
          </a:prstGeom>
        </p:spPr>
      </p:pic>
      <p:pic>
        <p:nvPicPr>
          <p:cNvPr id="3" name="Picture 3" descr="A picture containing graphical user interface&#10;&#10;Description automatically generated">
            <a:extLst>
              <a:ext uri="{FF2B5EF4-FFF2-40B4-BE49-F238E27FC236}">
                <a16:creationId xmlns:a16="http://schemas.microsoft.com/office/drawing/2014/main" id="{69E52818-5C19-5917-C033-3854FE1ED4D7}"/>
              </a:ext>
            </a:extLst>
          </p:cNvPr>
          <p:cNvPicPr>
            <a:picLocks noChangeAspect="1"/>
          </p:cNvPicPr>
          <p:nvPr/>
        </p:nvPicPr>
        <p:blipFill>
          <a:blip r:embed="rId5"/>
          <a:stretch>
            <a:fillRect/>
          </a:stretch>
        </p:blipFill>
        <p:spPr>
          <a:xfrm>
            <a:off x="2134196" y="1362527"/>
            <a:ext cx="3142964" cy="5439229"/>
          </a:xfrm>
          <a:prstGeom prst="rect">
            <a:avLst/>
          </a:prstGeom>
        </p:spPr>
      </p:pic>
    </p:spTree>
    <p:extLst>
      <p:ext uri="{BB962C8B-B14F-4D97-AF65-F5344CB8AC3E}">
        <p14:creationId xmlns:p14="http://schemas.microsoft.com/office/powerpoint/2010/main" val="1422038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917207" y="350066"/>
            <a:ext cx="6737350" cy="241300"/>
          </a:xfrm>
          <a:prstGeom prst="rect">
            <a:avLst/>
          </a:prstGeom>
        </p:spPr>
        <p:txBody>
          <a:bodyPr>
            <a:spAutoFit/>
          </a:bodyPr>
          <a:lstStyle/>
          <a:p>
            <a:pPr algn="ctr" defTabSz="685783">
              <a:defRPr/>
            </a:pPr>
            <a:r>
              <a:rPr lang="en-US" sz="965" i="1">
                <a:solidFill>
                  <a:prstClr val="black"/>
                </a:solidFill>
                <a:latin typeface="Calibri" panose="020F0502020204030204"/>
              </a:rPr>
              <a:t> The progressive, inclusive curriculum ‘skills, knowledge and concepts: literacy, life skills and enrichment’</a:t>
            </a:r>
          </a:p>
        </p:txBody>
      </p:sp>
      <p:graphicFrame>
        <p:nvGraphicFramePr>
          <p:cNvPr id="6" name="Table 5"/>
          <p:cNvGraphicFramePr>
            <a:graphicFrameLocks noGrp="1"/>
          </p:cNvGraphicFramePr>
          <p:nvPr>
            <p:extLst>
              <p:ext uri="{D42A27DB-BD31-4B8C-83A1-F6EECF244321}">
                <p14:modId xmlns:p14="http://schemas.microsoft.com/office/powerpoint/2010/main" val="2122327650"/>
              </p:ext>
            </p:extLst>
          </p:nvPr>
        </p:nvGraphicFramePr>
        <p:xfrm>
          <a:off x="3687038" y="602880"/>
          <a:ext cx="5444930" cy="6246049"/>
        </p:xfrm>
        <a:graphic>
          <a:graphicData uri="http://schemas.openxmlformats.org/drawingml/2006/table">
            <a:tbl>
              <a:tblPr firstRow="1" firstCol="1" bandRow="1" bandCol="1">
                <a:tableStyleId>{5C22544A-7EE6-4342-B048-85BDC9FD1C3A}</a:tableStyleId>
              </a:tblPr>
              <a:tblGrid>
                <a:gridCol w="1445892">
                  <a:extLst>
                    <a:ext uri="{9D8B030D-6E8A-4147-A177-3AD203B41FA5}">
                      <a16:colId xmlns:a16="http://schemas.microsoft.com/office/drawing/2014/main" val="105210733"/>
                    </a:ext>
                  </a:extLst>
                </a:gridCol>
                <a:gridCol w="3999038">
                  <a:extLst>
                    <a:ext uri="{9D8B030D-6E8A-4147-A177-3AD203B41FA5}">
                      <a16:colId xmlns:a16="http://schemas.microsoft.com/office/drawing/2014/main" val="656256722"/>
                    </a:ext>
                  </a:extLst>
                </a:gridCol>
              </a:tblGrid>
              <a:tr h="639255">
                <a:tc>
                  <a:txBody>
                    <a:bodyPr/>
                    <a:lstStyle/>
                    <a:p>
                      <a:pPr>
                        <a:lnSpc>
                          <a:spcPct val="115000"/>
                        </a:lnSpc>
                        <a:spcAft>
                          <a:spcPts val="0"/>
                        </a:spcAft>
                      </a:pP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36727" marR="36727" marT="0" marB="0">
                    <a:solidFill>
                      <a:srgbClr val="CCA964"/>
                    </a:solidFill>
                  </a:tcPr>
                </a:tc>
                <a:tc>
                  <a:txBody>
                    <a:bodyPr/>
                    <a:lstStyle/>
                    <a:p>
                      <a:pPr marL="0" marR="0" indent="0" algn="ctr" defTabSz="685800" rtl="0" eaLnBrk="1" fontAlgn="auto" latinLnBrk="0" hangingPunct="1">
                        <a:lnSpc>
                          <a:spcPct val="115000"/>
                        </a:lnSpc>
                        <a:spcBef>
                          <a:spcPts val="0"/>
                        </a:spcBef>
                        <a:spcAft>
                          <a:spcPts val="0"/>
                        </a:spcAft>
                        <a:buClrTx/>
                        <a:buSzTx/>
                        <a:buFontTx/>
                        <a:buNone/>
                        <a:tabLst/>
                        <a:defRPr/>
                      </a:pPr>
                      <a:endParaRPr lang="en-GB" sz="1200" u="sng">
                        <a:solidFill>
                          <a:srgbClr val="0070C0"/>
                        </a:solidFill>
                        <a:effectLst/>
                      </a:endParaRPr>
                    </a:p>
                    <a:p>
                      <a:pPr algn="ctr">
                        <a:lnSpc>
                          <a:spcPct val="115000"/>
                        </a:lnSpc>
                        <a:spcAft>
                          <a:spcPts val="0"/>
                        </a:spcAft>
                      </a:pPr>
                      <a:r>
                        <a:rPr lang="en-GB" sz="1200" baseline="0">
                          <a:solidFill>
                            <a:srgbClr val="0070C0"/>
                          </a:solidFill>
                          <a:effectLst/>
                          <a:latin typeface="Calibri"/>
                          <a:ea typeface="Calibri" panose="020F0502020204030204" pitchFamily="34" charset="0"/>
                          <a:cs typeface="Times New Roman"/>
                        </a:rPr>
                        <a:t>Year 9</a:t>
                      </a:r>
                      <a:endParaRPr lang="en-GB" sz="1200">
                        <a:solidFill>
                          <a:srgbClr val="0070C0"/>
                        </a:solidFill>
                        <a:effectLst/>
                        <a:latin typeface="Calibri"/>
                        <a:ea typeface="Calibri" panose="020F0502020204030204" pitchFamily="34" charset="0"/>
                        <a:cs typeface="Times New Roman"/>
                      </a:endParaRPr>
                    </a:p>
                    <a:p>
                      <a:pPr marL="0" marR="0" indent="0" algn="ctr" rtl="0" eaLnBrk="1" fontAlgn="auto" latinLnBrk="0" hangingPunct="1">
                        <a:lnSpc>
                          <a:spcPct val="115000"/>
                        </a:lnSpc>
                        <a:spcBef>
                          <a:spcPts val="0"/>
                        </a:spcBef>
                        <a:spcAft>
                          <a:spcPts val="0"/>
                        </a:spcAft>
                        <a:buClrTx/>
                        <a:buSzTx/>
                        <a:buFontTx/>
                        <a:buNone/>
                      </a:pPr>
                      <a:r>
                        <a:rPr lang="en-GB" sz="1100">
                          <a:solidFill>
                            <a:srgbClr val="0070C0"/>
                          </a:solidFill>
                          <a:effectLst/>
                          <a:latin typeface="Calibri"/>
                          <a:ea typeface="Calibri" panose="020F0502020204030204" pitchFamily="34" charset="0"/>
                          <a:cs typeface="Times New Roman"/>
                        </a:rPr>
                        <a:t>KEY OBJECTVES – PATHWAY C</a:t>
                      </a:r>
                      <a:endParaRPr lang="en-GB" sz="1100">
                        <a:solidFill>
                          <a:srgbClr val="0070C0"/>
                        </a:solidFill>
                        <a:effectLst/>
                        <a:latin typeface="Calibri"/>
                        <a:ea typeface="Calibri" panose="020F0502020204030204" pitchFamily="34" charset="0"/>
                        <a:cs typeface="Times New Roman" panose="02020603050405020304" pitchFamily="18" charset="0"/>
                      </a:endParaRPr>
                    </a:p>
                  </a:txBody>
                  <a:tcPr marL="36727" marR="36727" marT="0" marB="0">
                    <a:solidFill>
                      <a:srgbClr val="CCA964"/>
                    </a:solidFill>
                  </a:tcPr>
                </a:tc>
                <a:extLst>
                  <a:ext uri="{0D108BD9-81ED-4DB2-BD59-A6C34878D82A}">
                    <a16:rowId xmlns:a16="http://schemas.microsoft.com/office/drawing/2014/main" val="175877427"/>
                  </a:ext>
                </a:extLst>
              </a:tr>
              <a:tr h="5606794">
                <a:tc>
                  <a:txBody>
                    <a:bodyPr/>
                    <a:lstStyle/>
                    <a:p>
                      <a:pPr algn="l"/>
                      <a:endParaRPr lang="en-GB" sz="1100" b="1">
                        <a:solidFill>
                          <a:schemeClr val="tx1"/>
                        </a:solidFill>
                        <a:effectLst/>
                        <a:latin typeface="Calibri"/>
                        <a:ea typeface="Calibri" panose="020F0502020204030204" pitchFamily="34" charset="0"/>
                        <a:cs typeface="Arial"/>
                      </a:endParaRPr>
                    </a:p>
                  </a:txBody>
                  <a:tcPr marL="114300" marR="114300" marT="0" marB="0">
                    <a:solidFill>
                      <a:srgbClr val="CCA964"/>
                    </a:solidFill>
                  </a:tcPr>
                </a:tc>
                <a:tc>
                  <a:txBody>
                    <a:bodyPr/>
                    <a:lstStyle/>
                    <a:p>
                      <a:pPr algn="l"/>
                      <a:endParaRPr lang="en-GB" sz="1100" b="1" u="sng">
                        <a:solidFill>
                          <a:srgbClr val="000000"/>
                        </a:solidFill>
                        <a:effectLst/>
                        <a:latin typeface="Calibri"/>
                        <a:ea typeface="Calibri" panose="020F0502020204030204" pitchFamily="34" charset="0"/>
                        <a:cs typeface="Arial"/>
                      </a:endParaRPr>
                    </a:p>
                  </a:txBody>
                  <a:tcPr marL="68580" marR="68580" marT="0" marB="0">
                    <a:solidFill>
                      <a:srgbClr val="E5D4B1"/>
                    </a:solidFill>
                  </a:tcPr>
                </a:tc>
                <a:extLst>
                  <a:ext uri="{0D108BD9-81ED-4DB2-BD59-A6C34878D82A}">
                    <a16:rowId xmlns:a16="http://schemas.microsoft.com/office/drawing/2014/main" val="561923946"/>
                  </a:ext>
                </a:extLst>
              </a:tr>
            </a:tbl>
          </a:graphicData>
        </a:graphic>
      </p:graphicFrame>
      <p:pic>
        <p:nvPicPr>
          <p:cNvPr id="51245" name="Picture 10"/>
          <p:cNvPicPr>
            <a:picLocks noChangeAspect="1"/>
          </p:cNvPicPr>
          <p:nvPr/>
        </p:nvPicPr>
        <p:blipFill>
          <a:blip r:embed="rId3">
            <a:extLst>
              <a:ext uri="{28A0092B-C50C-407E-A947-70E740481C1C}">
                <a14:useLocalDpi xmlns:a14="http://schemas.microsoft.com/office/drawing/2010/main" val="0"/>
              </a:ext>
            </a:extLst>
          </a:blip>
          <a:srcRect r="68478"/>
          <a:stretch>
            <a:fillRect/>
          </a:stretch>
        </p:blipFill>
        <p:spPr bwMode="auto">
          <a:xfrm>
            <a:off x="258038" y="79793"/>
            <a:ext cx="497174" cy="420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6" name="TextBox 1"/>
          <p:cNvSpPr txBox="1">
            <a:spLocks noChangeArrowheads="1"/>
          </p:cNvSpPr>
          <p:nvPr/>
        </p:nvSpPr>
        <p:spPr bwMode="auto">
          <a:xfrm>
            <a:off x="2436195" y="26696"/>
            <a:ext cx="76993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fontAlgn="base">
              <a:lnSpc>
                <a:spcPct val="100000"/>
              </a:lnSpc>
              <a:spcBef>
                <a:spcPct val="0"/>
              </a:spcBef>
              <a:spcAft>
                <a:spcPct val="0"/>
              </a:spcAft>
              <a:buNone/>
            </a:pPr>
            <a:r>
              <a:rPr lang="en-GB" altLang="en-US" sz="1600" b="1">
                <a:solidFill>
                  <a:srgbClr val="A47F36"/>
                </a:solidFill>
                <a:latin typeface="Century Gothic"/>
              </a:rPr>
              <a:t>YEAR 9 CURRICULUM MAP</a:t>
            </a:r>
          </a:p>
        </p:txBody>
      </p:sp>
      <p:pic>
        <p:nvPicPr>
          <p:cNvPr id="4" name="Picture 6" descr="A picture containing graphical user interface&#10;&#10;Description automatically generated">
            <a:extLst>
              <a:ext uri="{FF2B5EF4-FFF2-40B4-BE49-F238E27FC236}">
                <a16:creationId xmlns:a16="http://schemas.microsoft.com/office/drawing/2014/main" id="{195AB1D7-9CA8-FB1C-7DB5-B15F81EA4996}"/>
              </a:ext>
            </a:extLst>
          </p:cNvPr>
          <p:cNvPicPr>
            <a:picLocks noChangeAspect="1"/>
          </p:cNvPicPr>
          <p:nvPr/>
        </p:nvPicPr>
        <p:blipFill>
          <a:blip r:embed="rId4"/>
          <a:stretch>
            <a:fillRect/>
          </a:stretch>
        </p:blipFill>
        <p:spPr>
          <a:xfrm>
            <a:off x="5632961" y="1352785"/>
            <a:ext cx="2892223" cy="5375392"/>
          </a:xfrm>
          <a:prstGeom prst="rect">
            <a:avLst/>
          </a:prstGeom>
        </p:spPr>
      </p:pic>
    </p:spTree>
    <p:extLst>
      <p:ext uri="{BB962C8B-B14F-4D97-AF65-F5344CB8AC3E}">
        <p14:creationId xmlns:p14="http://schemas.microsoft.com/office/powerpoint/2010/main" val="1747351166"/>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18b5f220-2c08-4522-aee7-823c3d1fba65" xsi:nil="true"/>
    <lcf76f155ced4ddcb4097134ff3c332f xmlns="395dc431-0486-4db5-bd66-ec6707cbc9d4">
      <Terms xmlns="http://schemas.microsoft.com/office/infopath/2007/PartnerControls"/>
    </lcf76f155ced4ddcb4097134ff3c332f>
    <SharedWithUsers xmlns="18b5f220-2c08-4522-aee7-823c3d1fba65">
      <UserInfo>
        <DisplayName/>
        <AccountId xsi:nil="true"/>
        <AccountType/>
      </UserInfo>
    </SharedWithUsers>
    <MediaLengthInSeconds xmlns="395dc431-0486-4db5-bd66-ec6707cbc9d4" xsi:nil="true"/>
    <Thumbnail xmlns="395dc431-0486-4db5-bd66-ec6707cbc9d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5E7C65B11EE9D46B38A2FF7D3E35699" ma:contentTypeVersion="19" ma:contentTypeDescription="Create a new document." ma:contentTypeScope="" ma:versionID="a53a5505118119e4699a0305b7bd2af3">
  <xsd:schema xmlns:xsd="http://www.w3.org/2001/XMLSchema" xmlns:xs="http://www.w3.org/2001/XMLSchema" xmlns:p="http://schemas.microsoft.com/office/2006/metadata/properties" xmlns:ns2="395dc431-0486-4db5-bd66-ec6707cbc9d4" xmlns:ns3="18b5f220-2c08-4522-aee7-823c3d1fba65" targetNamespace="http://schemas.microsoft.com/office/2006/metadata/properties" ma:root="true" ma:fieldsID="2eeedfb836dccbb0dd8b3f565f9e49ad" ns2:_="" ns3:_="">
    <xsd:import namespace="395dc431-0486-4db5-bd66-ec6707cbc9d4"/>
    <xsd:import namespace="18b5f220-2c08-4522-aee7-823c3d1fba6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Thumbnai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95dc431-0486-4db5-bd66-ec6707cbc9d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d4e878b-f682-48f6-92cd-cd5146a8c1bc" ma:termSetId="09814cd3-568e-fe90-9814-8d621ff8fb84" ma:anchorId="fba54fb3-c3e1-fe81-a776-ca4b69148c4d" ma:open="true" ma:isKeyword="false">
      <xsd:complexType>
        <xsd:sequence>
          <xsd:element ref="pc:Terms" minOccurs="0" maxOccurs="1"/>
        </xsd:sequence>
      </xsd:complexType>
    </xsd:element>
    <xsd:element name="Thumbnail" ma:index="24" nillable="true" ma:displayName="Thumbnail" ma:format="Dropdown" ma:internalName="Thumbnail">
      <xsd:simpleType>
        <xsd:restriction base="dms:Text">
          <xsd:maxLength value="255"/>
        </xsd:restriction>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b5f220-2c08-4522-aee7-823c3d1fba65"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a0f87745-165a-4eed-b22e-6e532c5ca2b7}" ma:internalName="TaxCatchAll" ma:showField="CatchAllData" ma:web="18b5f220-2c08-4522-aee7-823c3d1fba6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0D9D121-058C-4D2B-81A2-CE4701F4167E}">
  <ds:schemaRefs>
    <ds:schemaRef ds:uri="http://schemas.microsoft.com/sharepoint/v3/contenttype/forms"/>
  </ds:schemaRefs>
</ds:datastoreItem>
</file>

<file path=customXml/itemProps2.xml><?xml version="1.0" encoding="utf-8"?>
<ds:datastoreItem xmlns:ds="http://schemas.openxmlformats.org/officeDocument/2006/customXml" ds:itemID="{5F39E8E6-7257-43B1-8BAD-8DB8248BC502}">
  <ds:schemaRefs>
    <ds:schemaRef ds:uri="18b5f220-2c08-4522-aee7-823c3d1fba65"/>
    <ds:schemaRef ds:uri="395dc431-0486-4db5-bd66-ec6707cbc9d4"/>
    <ds:schemaRef ds:uri="3baa2e34-5fba-49cb-bd41-da54f73f50b9"/>
    <ds:schemaRef ds:uri="8d1be463-e28d-4736-b4a2-2f61fd7de4a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710697DC-DBD3-492E-8D6F-4D93A3E7B3A7}">
  <ds:schemaRefs>
    <ds:schemaRef ds:uri="18b5f220-2c08-4522-aee7-823c3d1fba65"/>
    <ds:schemaRef ds:uri="395dc431-0486-4db5-bd66-ec6707cbc9d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49</TotalTime>
  <Words>1401</Words>
  <Application>Microsoft Office PowerPoint</Application>
  <PresentationFormat>Widescreen</PresentationFormat>
  <Paragraphs>300</Paragraphs>
  <Slides>5</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vt:i4>
      </vt:variant>
    </vt:vector>
  </HeadingPairs>
  <TitlesOfParts>
    <vt:vector size="14" baseType="lpstr">
      <vt:lpstr>Arial</vt:lpstr>
      <vt:lpstr>Bookman Old Style</vt:lpstr>
      <vt:lpstr>Calibri</vt:lpstr>
      <vt:lpstr>Calibri Light</vt:lpstr>
      <vt:lpstr>Century</vt:lpstr>
      <vt:lpstr>Century Gothic</vt:lpstr>
      <vt:lpstr>Symbol</vt:lpstr>
      <vt:lpstr>Wingdings</vt:lpstr>
      <vt:lpstr>1_Office Theme</vt:lpstr>
      <vt:lpstr>PowerPoint Presentation</vt:lpstr>
      <vt:lpstr>PowerPoint Presentation</vt:lpstr>
      <vt:lpstr>PowerPoint Presentation</vt:lpstr>
      <vt:lpstr>PowerPoint Presentation</vt:lpstr>
      <vt:lpstr>PowerPoint Presentation</vt:lpstr>
    </vt:vector>
  </TitlesOfParts>
  <Company>Maplesden Noakes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Walker</dc:creator>
  <cp:lastModifiedBy>Z Azam</cp:lastModifiedBy>
  <cp:revision>11</cp:revision>
  <cp:lastPrinted>2022-11-25T11:57:17Z</cp:lastPrinted>
  <dcterms:created xsi:type="dcterms:W3CDTF">2019-06-10T09:46:50Z</dcterms:created>
  <dcterms:modified xsi:type="dcterms:W3CDTF">2023-03-01T06:07:53Z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0x01010075E7C65B11EE9D46B38A2FF7D3E35699</vt:lpwstr>
  </property>
  <property fmtid="{D5CDD505-2E9C-101B-9397-08002B2CF9AE}" pid="3" name="Order">
    <vt:r8>150717500</vt:r8>
  </property>
  <property fmtid="{D5CDD505-2E9C-101B-9397-08002B2CF9AE}" pid="4" name="_ExtendedDescription">
    <vt:lpwstr/>
  </property>
  <property fmtid="{D5CDD505-2E9C-101B-9397-08002B2CF9AE}" pid="5" name="TriggerFlowInfo">
    <vt:lpwstr/>
  </property>
  <property fmtid="{D5CDD505-2E9C-101B-9397-08002B2CF9AE}" pid="6" name="ComplianceAssetId">
    <vt:lpwstr/>
  </property>
  <property fmtid="{D5CDD505-2E9C-101B-9397-08002B2CF9AE}" pid="7" name="MediaServiceImageTags">
    <vt:lpwstr/>
  </property>
</Properties>
</file>