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1" r:id="rId2"/>
    <p:sldId id="256" r:id="rId3"/>
    <p:sldId id="257" r:id="rId4"/>
    <p:sldId id="263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80CEE52-F1A2-E2A8-108A-310FFAE7BB67}" v="1" dt="2023-06-26T13:24:16.7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12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 Dhillon" userId="S::mdhillon@uhs.org.uk::4080f5cc-1067-4c89-9814-92e8bff8d8bf" providerId="AD" clId="Web-{F80CEE52-F1A2-E2A8-108A-310FFAE7BB67}"/>
    <pc:docChg chg="sldOrd">
      <pc:chgData name="M Dhillon" userId="S::mdhillon@uhs.org.uk::4080f5cc-1067-4c89-9814-92e8bff8d8bf" providerId="AD" clId="Web-{F80CEE52-F1A2-E2A8-108A-310FFAE7BB67}" dt="2023-06-26T13:24:16.770" v="0"/>
      <pc:docMkLst>
        <pc:docMk/>
      </pc:docMkLst>
      <pc:sldChg chg="ord">
        <pc:chgData name="M Dhillon" userId="S::mdhillon@uhs.org.uk::4080f5cc-1067-4c89-9814-92e8bff8d8bf" providerId="AD" clId="Web-{F80CEE52-F1A2-E2A8-108A-310FFAE7BB67}" dt="2023-06-26T13:24:16.770" v="0"/>
        <pc:sldMkLst>
          <pc:docMk/>
          <pc:sldMk cId="686092898" sldId="25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BA8900-873B-4BF1-899E-9A3FE6D388F3}" type="datetimeFigureOut">
              <a:rPr lang="en-GB" smtClean="0"/>
              <a:pPr/>
              <a:t>26/06/2023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912556-5DAE-4930-88A6-603290A0634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41101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BA59E9-70B5-4E78-AB2E-EC47FFBFADB0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912556-5DAE-4930-88A6-603290A0634F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BA59E9-70B5-4E78-AB2E-EC47FFBFADB0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40B699-F025-4BB6-8CC2-7224FBA4065C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BA59E9-70B5-4E78-AB2E-EC47FFBFADB0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1C500-8061-47F8-9B72-D54134651452}" type="datetimeFigureOut">
              <a:rPr lang="en-GB" smtClean="0"/>
              <a:pPr/>
              <a:t>26/06/2023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F99AB-071D-4127-A6F5-BA9ECB4FF2F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387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1C500-8061-47F8-9B72-D54134651452}" type="datetimeFigureOut">
              <a:rPr lang="en-GB" smtClean="0"/>
              <a:pPr/>
              <a:t>26/06/2023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F99AB-071D-4127-A6F5-BA9ECB4FF2F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2843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1C500-8061-47F8-9B72-D54134651452}" type="datetimeFigureOut">
              <a:rPr lang="en-GB" smtClean="0"/>
              <a:pPr/>
              <a:t>26/06/2023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F99AB-071D-4127-A6F5-BA9ECB4FF2F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2434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877E1C-0194-4F10-A192-09B1DCD018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1C500-8061-47F8-9B72-D54134651452}" type="datetimeFigureOut">
              <a:rPr lang="en-GB" smtClean="0"/>
              <a:pPr/>
              <a:t>26/06/2023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F99AB-071D-4127-A6F5-BA9ECB4FF2F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1586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1C500-8061-47F8-9B72-D54134651452}" type="datetimeFigureOut">
              <a:rPr lang="en-GB" smtClean="0"/>
              <a:pPr/>
              <a:t>26/06/2023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F99AB-071D-4127-A6F5-BA9ECB4FF2F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402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1C500-8061-47F8-9B72-D54134651452}" type="datetimeFigureOut">
              <a:rPr lang="en-GB" smtClean="0"/>
              <a:pPr/>
              <a:t>26/06/2023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F99AB-071D-4127-A6F5-BA9ECB4FF2F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0458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1C500-8061-47F8-9B72-D54134651452}" type="datetimeFigureOut">
              <a:rPr lang="en-GB" smtClean="0"/>
              <a:pPr/>
              <a:t>26/06/2023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F99AB-071D-4127-A6F5-BA9ECB4FF2F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2489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1C500-8061-47F8-9B72-D54134651452}" type="datetimeFigureOut">
              <a:rPr lang="en-GB" smtClean="0"/>
              <a:pPr/>
              <a:t>26/06/2023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F99AB-071D-4127-A6F5-BA9ECB4FF2F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5612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1C500-8061-47F8-9B72-D54134651452}" type="datetimeFigureOut">
              <a:rPr lang="en-GB" smtClean="0"/>
              <a:pPr/>
              <a:t>26/06/2023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F99AB-071D-4127-A6F5-BA9ECB4FF2F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2044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1C500-8061-47F8-9B72-D54134651452}" type="datetimeFigureOut">
              <a:rPr lang="en-GB" smtClean="0"/>
              <a:pPr/>
              <a:t>26/06/2023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F99AB-071D-4127-A6F5-BA9ECB4FF2F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7092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1C500-8061-47F8-9B72-D54134651452}" type="datetimeFigureOut">
              <a:rPr lang="en-GB" smtClean="0"/>
              <a:pPr/>
              <a:t>26/06/2023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F99AB-071D-4127-A6F5-BA9ECB4FF2F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2568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1C500-8061-47F8-9B72-D54134651452}" type="datetimeFigureOut">
              <a:rPr lang="en-GB" smtClean="0"/>
              <a:pPr/>
              <a:t>26/06/2023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EF99AB-071D-4127-A6F5-BA9ECB4FF2F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2354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new_pa3"/>
          <p:cNvPicPr>
            <a:picLocks noGrp="1" noChangeAspect="1" noChangeArrowheads="1"/>
          </p:cNvPicPr>
          <p:nvPr>
            <p:ph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5148263" y="1628775"/>
            <a:ext cx="3560762" cy="4392613"/>
          </a:xfrm>
          <a:noFill/>
        </p:spPr>
      </p:pic>
      <p:sp>
        <p:nvSpPr>
          <p:cNvPr id="3075" name="Text Box 7"/>
          <p:cNvSpPr txBox="1">
            <a:spLocks noChangeArrowheads="1"/>
          </p:cNvSpPr>
          <p:nvPr/>
        </p:nvSpPr>
        <p:spPr bwMode="auto">
          <a:xfrm>
            <a:off x="251520" y="188913"/>
            <a:ext cx="842493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3600" dirty="0">
                <a:latin typeface="Comic Sans MS" pitchFamily="66" charset="0"/>
              </a:rPr>
              <a:t>Why did William build castles in England?</a:t>
            </a:r>
            <a:endParaRPr lang="en-US" sz="3600" dirty="0">
              <a:latin typeface="Comic Sans MS" pitchFamily="66" charset="0"/>
            </a:endParaRPr>
          </a:p>
        </p:txBody>
      </p:sp>
      <p:sp>
        <p:nvSpPr>
          <p:cNvPr id="3076" name="Text Box 8"/>
          <p:cNvSpPr txBox="1">
            <a:spLocks noChangeArrowheads="1"/>
          </p:cNvSpPr>
          <p:nvPr/>
        </p:nvSpPr>
        <p:spPr bwMode="auto">
          <a:xfrm>
            <a:off x="395536" y="1556792"/>
            <a:ext cx="4392364" cy="3098721"/>
          </a:xfrm>
          <a:prstGeom prst="round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endParaRPr lang="en-GB" sz="800" b="1" u="sng" dirty="0">
              <a:solidFill>
                <a:srgbClr val="000066"/>
              </a:solidFill>
              <a:latin typeface="Comic Sans MS" pitchFamily="66" charset="0"/>
            </a:endParaRPr>
          </a:p>
          <a:p>
            <a:pPr>
              <a:spcBef>
                <a:spcPct val="50000"/>
              </a:spcBef>
            </a:pPr>
            <a:r>
              <a:rPr lang="en-GB" sz="2400" b="1" dirty="0">
                <a:solidFill>
                  <a:schemeClr val="tx1"/>
                </a:solidFill>
                <a:latin typeface="Comic Sans MS" pitchFamily="66" charset="0"/>
              </a:rPr>
              <a:t>Imagine you are the new King of England and you have decided to build a castle for your soldiers.</a:t>
            </a:r>
          </a:p>
          <a:p>
            <a:pPr>
              <a:spcBef>
                <a:spcPct val="50000"/>
              </a:spcBef>
            </a:pPr>
            <a:r>
              <a:rPr lang="en-GB" sz="2400" b="1" dirty="0">
                <a:solidFill>
                  <a:schemeClr val="tx1"/>
                </a:solidFill>
                <a:latin typeface="Comic Sans MS" pitchFamily="66" charset="0"/>
              </a:rPr>
              <a:t>Think about the following things: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t3.gstatic.com/images?q=tbn:ANd9GcStYY3YylB7W5l5uWb_zDPpp0nrHQ5IfWCGnh77FiYMVJwd2BLCZw:firstpeoplesofcanada.com/images/firstnations/teachers_guide/woodland_hunters/birchbark_wigwam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772816"/>
            <a:ext cx="2257425" cy="2019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t3.gstatic.com/images?q=tbn:ANd9GcQ7a7uIBYXkOMaNN2mz71-gfhpe4nGigJoDa-L10Kau0uszy39G6Q:www.jugglefrogs.co.uk/news/wp-content/uploads/2009/05/tree-house-design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1844824"/>
            <a:ext cx="2702156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t1.gstatic.com/images?q=tbn:ANd9GcSm6sunSFtDcJthf5PosUjidLOQFqlVMiOa-OgONhmnjcyMq7IS:www.the-travels.com/wp-content/uploads/2011/06/Mayan-Pyramids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293096"/>
            <a:ext cx="3259843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>
                <a:latin typeface="Comic Sans MS" pitchFamily="66" charset="0"/>
              </a:rPr>
              <a:t>How would you keep your men safe?</a:t>
            </a:r>
          </a:p>
        </p:txBody>
      </p:sp>
      <p:sp>
        <p:nvSpPr>
          <p:cNvPr id="11" name="Left Arrow 10"/>
          <p:cNvSpPr/>
          <p:nvPr/>
        </p:nvSpPr>
        <p:spPr>
          <a:xfrm>
            <a:off x="3131840" y="1412776"/>
            <a:ext cx="1728192" cy="1440160"/>
          </a:xfrm>
          <a:prstGeom prst="leftArrow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chemeClr val="tx1"/>
                </a:solidFill>
                <a:latin typeface="Comic Sans MS" pitchFamily="66" charset="0"/>
              </a:rPr>
              <a:t>Mud Hut</a:t>
            </a:r>
          </a:p>
        </p:txBody>
      </p:sp>
      <p:sp>
        <p:nvSpPr>
          <p:cNvPr id="14" name="Left Arrow 13"/>
          <p:cNvSpPr/>
          <p:nvPr/>
        </p:nvSpPr>
        <p:spPr>
          <a:xfrm>
            <a:off x="3707904" y="5229200"/>
            <a:ext cx="1800200" cy="1628800"/>
          </a:xfrm>
          <a:prstGeom prst="leftArrow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chemeClr val="tx1"/>
                </a:solidFill>
                <a:latin typeface="Comic Sans MS" pitchFamily="66" charset="0"/>
              </a:rPr>
              <a:t>Stone Temple</a:t>
            </a:r>
          </a:p>
        </p:txBody>
      </p:sp>
      <p:sp>
        <p:nvSpPr>
          <p:cNvPr id="15" name="Right Arrow 14"/>
          <p:cNvSpPr/>
          <p:nvPr/>
        </p:nvSpPr>
        <p:spPr>
          <a:xfrm>
            <a:off x="4283968" y="2348880"/>
            <a:ext cx="1872208" cy="1584176"/>
          </a:xfrm>
          <a:prstGeom prst="rightArrow">
            <a:avLst>
              <a:gd name="adj1" fmla="val 50000"/>
              <a:gd name="adj2" fmla="val 51278"/>
            </a:avLst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chemeClr val="bg1"/>
                </a:solidFill>
                <a:latin typeface="Comic Sans MS" pitchFamily="66" charset="0"/>
              </a:rPr>
              <a:t>Tree House</a:t>
            </a:r>
          </a:p>
        </p:txBody>
      </p:sp>
      <p:sp>
        <p:nvSpPr>
          <p:cNvPr id="16" name="Right Arrow 15"/>
          <p:cNvSpPr/>
          <p:nvPr/>
        </p:nvSpPr>
        <p:spPr>
          <a:xfrm>
            <a:off x="4283968" y="3861048"/>
            <a:ext cx="1728192" cy="1584176"/>
          </a:xfrm>
          <a:prstGeom prst="rightArrow">
            <a:avLst>
              <a:gd name="adj1" fmla="val 50000"/>
              <a:gd name="adj2" fmla="val 51278"/>
            </a:avLst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chemeClr val="bg1"/>
                </a:solidFill>
                <a:latin typeface="Comic Sans MS" pitchFamily="66" charset="0"/>
              </a:rPr>
              <a:t>Castle</a:t>
            </a:r>
          </a:p>
        </p:txBody>
      </p:sp>
      <p:pic>
        <p:nvPicPr>
          <p:cNvPr id="2" name="Picture 2" descr="http://t0.gstatic.com/images?q=tbn:ANd9GcQwipnPOkwPyBGjb-0YtURtB7LOX4TjJbcFuv8UrSeOzdMNDqp8HQ:www.photographyblogger.net/wp-content/uploads/2009/05/castle10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2826" y="4309080"/>
            <a:ext cx="2991707" cy="2027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6092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 descr="castle map"/>
          <p:cNvPicPr>
            <a:picLocks noGrp="1" noChangeAspect="1" noChangeArrowheads="1"/>
          </p:cNvPicPr>
          <p:nvPr>
            <p:ph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</p:spPr>
      </p:pic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467544" y="260648"/>
            <a:ext cx="8208912" cy="578882"/>
          </a:xfrm>
          <a:prstGeom prst="round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b="1" dirty="0">
                <a:solidFill>
                  <a:sysClr val="windowText" lastClr="000000"/>
                </a:solidFill>
                <a:latin typeface="Comic Sans MS" pitchFamily="66" charset="0"/>
              </a:rPr>
              <a:t>Where would you build your castle, and why?</a:t>
            </a:r>
            <a:endParaRPr lang="en-US" sz="2800" b="1" dirty="0">
              <a:solidFill>
                <a:sysClr val="windowText" lastClr="000000"/>
              </a:solidFill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19672" y="2636912"/>
            <a:ext cx="1368152" cy="5107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400" dirty="0"/>
              <a:t>MARSH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5536" y="3933056"/>
            <a:ext cx="1187624" cy="919401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400" dirty="0"/>
              <a:t>HILL TOP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580112" y="2060848"/>
            <a:ext cx="2808312" cy="510778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ysClr val="windowText" lastClr="000000"/>
                </a:solidFill>
              </a:rPr>
              <a:t>OPEN COUNTRY</a:t>
            </a:r>
          </a:p>
        </p:txBody>
      </p:sp>
      <p:sp>
        <p:nvSpPr>
          <p:cNvPr id="8" name="Oval 7"/>
          <p:cNvSpPr/>
          <p:nvPr/>
        </p:nvSpPr>
        <p:spPr>
          <a:xfrm>
            <a:off x="2123728" y="1844824"/>
            <a:ext cx="576064" cy="554360"/>
          </a:xfrm>
          <a:prstGeom prst="ellipse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ysClr val="windowText" lastClr="000000"/>
                </a:solidFill>
              </a:rPr>
              <a:t>D</a:t>
            </a:r>
          </a:p>
        </p:txBody>
      </p:sp>
      <p:sp>
        <p:nvSpPr>
          <p:cNvPr id="10" name="Oval 9"/>
          <p:cNvSpPr/>
          <p:nvPr/>
        </p:nvSpPr>
        <p:spPr>
          <a:xfrm>
            <a:off x="827584" y="3284984"/>
            <a:ext cx="576064" cy="554360"/>
          </a:xfrm>
          <a:prstGeom prst="ellipse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ysClr val="windowText" lastClr="000000"/>
                </a:solidFill>
              </a:rPr>
              <a:t>A</a:t>
            </a:r>
          </a:p>
        </p:txBody>
      </p:sp>
      <p:sp>
        <p:nvSpPr>
          <p:cNvPr id="11" name="Oval 10"/>
          <p:cNvSpPr/>
          <p:nvPr/>
        </p:nvSpPr>
        <p:spPr>
          <a:xfrm>
            <a:off x="6876256" y="4221088"/>
            <a:ext cx="576064" cy="554360"/>
          </a:xfrm>
          <a:prstGeom prst="ellipse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ysClr val="windowText" lastClr="000000"/>
                </a:solidFill>
              </a:rPr>
              <a:t>B</a:t>
            </a:r>
          </a:p>
        </p:txBody>
      </p:sp>
      <p:sp>
        <p:nvSpPr>
          <p:cNvPr id="12" name="Oval 11"/>
          <p:cNvSpPr/>
          <p:nvPr/>
        </p:nvSpPr>
        <p:spPr>
          <a:xfrm>
            <a:off x="4788024" y="2780928"/>
            <a:ext cx="576064" cy="554360"/>
          </a:xfrm>
          <a:prstGeom prst="ellipse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ysClr val="windowText" lastClr="000000"/>
                </a:solidFill>
              </a:rPr>
              <a:t>C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868144" y="4941168"/>
            <a:ext cx="2592288" cy="5107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400" dirty="0"/>
              <a:t>WOODED AREA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695158" y="4596392"/>
            <a:ext cx="3816424" cy="830997"/>
          </a:xfrm>
          <a:prstGeom prst="wedgeRectCallout">
            <a:avLst>
              <a:gd name="adj1" fmla="val -47844"/>
              <a:gd name="adj2" fmla="val 105418"/>
            </a:avLst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itchFamily="66" charset="0"/>
              </a:rPr>
              <a:t>Where you would build your castle. </a:t>
            </a:r>
          </a:p>
        </p:txBody>
      </p:sp>
      <p:pic>
        <p:nvPicPr>
          <p:cNvPr id="2" name="Picture 2" descr="http://t1.gstatic.com/images?q=tbn:ANd9GcSCDTW3sDTDSyeC30qTfYkIuTxzztBbxD_mHfZMY6JRW2GenoXPpA:www.themolloys.net/molloy/images/william-1-conqueror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008" y="5194315"/>
            <a:ext cx="1524000" cy="1543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30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549255"/>
            <a:ext cx="482453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b="1">
                <a:solidFill>
                  <a:srgbClr val="FF0000"/>
                </a:solidFill>
              </a:rPr>
              <a:t>‘What features would you expect a castle to have?’ </a:t>
            </a:r>
            <a:endParaRPr lang="en-GB" sz="6000" b="1" dirty="0">
              <a:solidFill>
                <a:srgbClr val="FF0000"/>
              </a:solidFill>
            </a:endParaRPr>
          </a:p>
        </p:txBody>
      </p:sp>
      <p:pic>
        <p:nvPicPr>
          <p:cNvPr id="3" name="Picture 2" descr="http://t0.gstatic.com/images?q=tbn:ANd9GcTNqGwdFqmCxP00lNqEDsapU7deylkV85CrD76d38pSL9HmPB1C:www.dreamstime.com/cartoon-pencil-thumb9211304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5912" y="1052736"/>
            <a:ext cx="2778674" cy="510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5268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4" descr="83652"/>
          <p:cNvPicPr>
            <a:picLocks noGrp="1" noChangeAspect="1" noChangeArrowheads="1"/>
          </p:cNvPicPr>
          <p:nvPr>
            <p:ph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835150" y="1341438"/>
            <a:ext cx="5357813" cy="4456112"/>
          </a:xfrm>
          <a:noFill/>
        </p:spPr>
      </p:pic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1692275" y="3357563"/>
            <a:ext cx="1439863" cy="1439862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8199" name="Line 7"/>
          <p:cNvSpPr>
            <a:spLocks noChangeShapeType="1"/>
          </p:cNvSpPr>
          <p:nvPr/>
        </p:nvSpPr>
        <p:spPr bwMode="auto">
          <a:xfrm flipH="1" flipV="1">
            <a:off x="3419474" y="4508500"/>
            <a:ext cx="3816821" cy="637882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2268538" y="2276475"/>
            <a:ext cx="1222375" cy="11525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>
            <a:off x="3924300" y="1196975"/>
            <a:ext cx="1439863" cy="1439863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>
            <a:off x="2339975" y="1125538"/>
            <a:ext cx="1800225" cy="1798637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8203" name="Line 11"/>
          <p:cNvSpPr>
            <a:spLocks noChangeShapeType="1"/>
          </p:cNvSpPr>
          <p:nvPr/>
        </p:nvSpPr>
        <p:spPr bwMode="auto">
          <a:xfrm flipH="1">
            <a:off x="5867400" y="4149725"/>
            <a:ext cx="1368425" cy="35877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8204" name="Line 12"/>
          <p:cNvSpPr>
            <a:spLocks noChangeShapeType="1"/>
          </p:cNvSpPr>
          <p:nvPr/>
        </p:nvSpPr>
        <p:spPr bwMode="auto">
          <a:xfrm flipH="1">
            <a:off x="5148263" y="2924175"/>
            <a:ext cx="2232025" cy="5048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8205" name="Line 13"/>
          <p:cNvSpPr>
            <a:spLocks noChangeShapeType="1"/>
          </p:cNvSpPr>
          <p:nvPr/>
        </p:nvSpPr>
        <p:spPr bwMode="auto">
          <a:xfrm flipH="1">
            <a:off x="5867400" y="1989138"/>
            <a:ext cx="1944688" cy="431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8206" name="Line 14"/>
          <p:cNvSpPr>
            <a:spLocks noChangeShapeType="1"/>
          </p:cNvSpPr>
          <p:nvPr/>
        </p:nvSpPr>
        <p:spPr bwMode="auto">
          <a:xfrm flipH="1">
            <a:off x="5795963" y="1125538"/>
            <a:ext cx="1944687" cy="5048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7236296" y="620688"/>
            <a:ext cx="15128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400" b="1" dirty="0">
                <a:solidFill>
                  <a:srgbClr val="800000"/>
                </a:solidFill>
                <a:latin typeface="Comic Sans MS" pitchFamily="66" charset="0"/>
              </a:rPr>
              <a:t>the keep</a:t>
            </a:r>
            <a:endParaRPr lang="en-US" sz="2400" b="1" dirty="0">
              <a:solidFill>
                <a:srgbClr val="800000"/>
              </a:solidFill>
              <a:latin typeface="Comic Sans MS" pitchFamily="66" charset="0"/>
            </a:endParaRPr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7631113" y="1556792"/>
            <a:ext cx="151288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400" b="1" dirty="0">
                <a:solidFill>
                  <a:srgbClr val="800000"/>
                </a:solidFill>
                <a:latin typeface="Comic Sans MS" pitchFamily="66" charset="0"/>
              </a:rPr>
              <a:t>the </a:t>
            </a:r>
            <a:r>
              <a:rPr lang="en-GB" sz="2400" b="1" dirty="0" err="1">
                <a:solidFill>
                  <a:srgbClr val="800000"/>
                </a:solidFill>
                <a:latin typeface="Comic Sans MS" pitchFamily="66" charset="0"/>
              </a:rPr>
              <a:t>motte</a:t>
            </a:r>
            <a:endParaRPr lang="en-US" sz="2400" b="1" dirty="0">
              <a:solidFill>
                <a:srgbClr val="800000"/>
              </a:solidFill>
              <a:latin typeface="Comic Sans MS" pitchFamily="66" charset="0"/>
            </a:endParaRPr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7092280" y="2636912"/>
            <a:ext cx="151288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400" b="1" dirty="0">
                <a:solidFill>
                  <a:srgbClr val="800000"/>
                </a:solidFill>
                <a:latin typeface="Comic Sans MS" pitchFamily="66" charset="0"/>
              </a:rPr>
              <a:t>the bailey</a:t>
            </a:r>
            <a:endParaRPr lang="en-US" sz="2400" b="1" dirty="0">
              <a:solidFill>
                <a:srgbClr val="800000"/>
              </a:solidFill>
              <a:latin typeface="Comic Sans MS" pitchFamily="66" charset="0"/>
            </a:endParaRPr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7092280" y="3789040"/>
            <a:ext cx="151288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400" b="1" dirty="0">
                <a:solidFill>
                  <a:srgbClr val="800000"/>
                </a:solidFill>
                <a:latin typeface="Comic Sans MS" pitchFamily="66" charset="0"/>
              </a:rPr>
              <a:t>deep ditch</a:t>
            </a:r>
            <a:endParaRPr lang="en-US" sz="2400" b="1" dirty="0">
              <a:solidFill>
                <a:srgbClr val="800000"/>
              </a:solidFill>
              <a:latin typeface="Comic Sans MS" pitchFamily="66" charset="0"/>
            </a:endParaRPr>
          </a:p>
        </p:txBody>
      </p:sp>
      <p:sp>
        <p:nvSpPr>
          <p:cNvPr id="8211" name="Text Box 19"/>
          <p:cNvSpPr txBox="1">
            <a:spLocks noChangeArrowheads="1"/>
          </p:cNvSpPr>
          <p:nvPr/>
        </p:nvSpPr>
        <p:spPr bwMode="auto">
          <a:xfrm>
            <a:off x="7212306" y="4915550"/>
            <a:ext cx="15128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400" b="1" dirty="0">
                <a:solidFill>
                  <a:srgbClr val="800000"/>
                </a:solidFill>
                <a:latin typeface="Comic Sans MS" pitchFamily="66" charset="0"/>
              </a:rPr>
              <a:t>entrance</a:t>
            </a:r>
            <a:endParaRPr lang="en-US" sz="2400" b="1" dirty="0">
              <a:solidFill>
                <a:srgbClr val="800000"/>
              </a:solidFill>
              <a:latin typeface="Comic Sans MS" pitchFamily="66" charset="0"/>
            </a:endParaRPr>
          </a:p>
        </p:txBody>
      </p:sp>
      <p:sp>
        <p:nvSpPr>
          <p:cNvPr id="8212" name="Text Box 20"/>
          <p:cNvSpPr txBox="1">
            <a:spLocks noChangeArrowheads="1"/>
          </p:cNvSpPr>
          <p:nvPr/>
        </p:nvSpPr>
        <p:spPr bwMode="auto">
          <a:xfrm>
            <a:off x="3131840" y="764704"/>
            <a:ext cx="15128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400" b="1" dirty="0">
                <a:solidFill>
                  <a:srgbClr val="800000"/>
                </a:solidFill>
                <a:latin typeface="Comic Sans MS" pitchFamily="66" charset="0"/>
              </a:rPr>
              <a:t>stairs</a:t>
            </a:r>
            <a:endParaRPr lang="en-US" sz="2400" b="1" dirty="0">
              <a:solidFill>
                <a:srgbClr val="800000"/>
              </a:solidFill>
              <a:latin typeface="Comic Sans MS" pitchFamily="66" charset="0"/>
            </a:endParaRPr>
          </a:p>
        </p:txBody>
      </p:sp>
      <p:sp>
        <p:nvSpPr>
          <p:cNvPr id="8213" name="Text Box 21"/>
          <p:cNvSpPr txBox="1">
            <a:spLocks noChangeArrowheads="1"/>
          </p:cNvSpPr>
          <p:nvPr/>
        </p:nvSpPr>
        <p:spPr bwMode="auto">
          <a:xfrm>
            <a:off x="1258888" y="765175"/>
            <a:ext cx="15128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400" b="1" dirty="0">
                <a:solidFill>
                  <a:srgbClr val="800000"/>
                </a:solidFill>
                <a:latin typeface="Comic Sans MS" pitchFamily="66" charset="0"/>
              </a:rPr>
              <a:t>palisade</a:t>
            </a:r>
            <a:endParaRPr lang="en-US" sz="2400" b="1" dirty="0">
              <a:solidFill>
                <a:srgbClr val="800000"/>
              </a:solidFill>
              <a:latin typeface="Comic Sans MS" pitchFamily="66" charset="0"/>
            </a:endParaRPr>
          </a:p>
        </p:txBody>
      </p:sp>
      <p:sp>
        <p:nvSpPr>
          <p:cNvPr id="8214" name="Text Box 22"/>
          <p:cNvSpPr txBox="1">
            <a:spLocks noChangeArrowheads="1"/>
          </p:cNvSpPr>
          <p:nvPr/>
        </p:nvSpPr>
        <p:spPr bwMode="auto">
          <a:xfrm>
            <a:off x="1258888" y="1916113"/>
            <a:ext cx="15128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400" b="1" dirty="0">
                <a:solidFill>
                  <a:srgbClr val="800000"/>
                </a:solidFill>
                <a:latin typeface="Comic Sans MS" pitchFamily="66" charset="0"/>
              </a:rPr>
              <a:t>huts</a:t>
            </a:r>
            <a:endParaRPr lang="en-US" sz="2400" b="1" dirty="0">
              <a:solidFill>
                <a:srgbClr val="800000"/>
              </a:solidFill>
              <a:latin typeface="Comic Sans MS" pitchFamily="66" charset="0"/>
            </a:endParaRPr>
          </a:p>
        </p:txBody>
      </p:sp>
      <p:sp>
        <p:nvSpPr>
          <p:cNvPr id="8215" name="Text Box 23"/>
          <p:cNvSpPr txBox="1">
            <a:spLocks noChangeArrowheads="1"/>
          </p:cNvSpPr>
          <p:nvPr/>
        </p:nvSpPr>
        <p:spPr bwMode="auto">
          <a:xfrm>
            <a:off x="395537" y="2997200"/>
            <a:ext cx="201746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400" b="1" dirty="0">
                <a:solidFill>
                  <a:srgbClr val="800000"/>
                </a:solidFill>
                <a:latin typeface="Comic Sans MS" pitchFamily="66" charset="0"/>
              </a:rPr>
              <a:t>drawbridge</a:t>
            </a:r>
            <a:endParaRPr lang="en-US" sz="2400" b="1" dirty="0">
              <a:solidFill>
                <a:srgbClr val="800000"/>
              </a:solidFill>
              <a:latin typeface="Comic Sans MS" pitchFamily="66" charset="0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143570" y="5229200"/>
            <a:ext cx="6624736" cy="144016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dirty="0"/>
              <a:t>Task: to create a diagram or a 3D model of the castle you, King William, have created for your soldiers to keep them safe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3000"/>
                                        <p:tgtEl>
                                          <p:spTgt spid="8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3000"/>
                                        <p:tgtEl>
                                          <p:spTgt spid="8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3000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30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30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30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30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30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30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8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8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6" dur="500"/>
                                        <p:tgtEl>
                                          <p:spTgt spid="8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1" dur="500"/>
                                        <p:tgtEl>
                                          <p:spTgt spid="8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6" dur="500"/>
                                        <p:tgtEl>
                                          <p:spTgt spid="8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1" dur="500"/>
                                        <p:tgtEl>
                                          <p:spTgt spid="8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6" dur="500"/>
                                        <p:tgtEl>
                                          <p:spTgt spid="8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1" dur="500"/>
                                        <p:tgtEl>
                                          <p:spTgt spid="8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6" dur="500"/>
                                        <p:tgtEl>
                                          <p:spTgt spid="8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8" grpId="0" animBg="1"/>
      <p:bldP spid="8199" grpId="0" animBg="1"/>
      <p:bldP spid="8200" grpId="0" animBg="1"/>
      <p:bldP spid="8201" grpId="0" animBg="1"/>
      <p:bldP spid="8202" grpId="0" animBg="1"/>
      <p:bldP spid="8203" grpId="0" animBg="1"/>
      <p:bldP spid="8204" grpId="0" animBg="1"/>
      <p:bldP spid="8205" grpId="0" animBg="1"/>
      <p:bldP spid="8206" grpId="0" animBg="1"/>
      <p:bldP spid="8207" grpId="0"/>
      <p:bldP spid="8208" grpId="0"/>
      <p:bldP spid="8209" grpId="0"/>
      <p:bldP spid="8210" grpId="0"/>
      <p:bldP spid="8211" grpId="0"/>
      <p:bldP spid="8212" grpId="0"/>
      <p:bldP spid="8213" grpId="0"/>
      <p:bldP spid="8214" grpId="0"/>
      <p:bldP spid="8215" grpId="0"/>
      <p:bldP spid="2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</TotalTime>
  <Words>133</Words>
  <Application>Microsoft Office PowerPoint</Application>
  <PresentationFormat>On-screen Show (4:3)</PresentationFormat>
  <Paragraphs>35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How would you keep your men safe?</vt:lpstr>
      <vt:lpstr>PowerPoint Presentation</vt:lpstr>
      <vt:lpstr>PowerPoint Presentation</vt:lpstr>
      <vt:lpstr>PowerPoint Presentation</vt:lpstr>
    </vt:vector>
  </TitlesOfParts>
  <Company>North Lincolnshire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CClayton</dc:creator>
  <cp:lastModifiedBy>K Kaur</cp:lastModifiedBy>
  <cp:revision>28</cp:revision>
  <dcterms:created xsi:type="dcterms:W3CDTF">2012-01-24T17:25:53Z</dcterms:created>
  <dcterms:modified xsi:type="dcterms:W3CDTF">2023-06-26T13:24:17Z</dcterms:modified>
</cp:coreProperties>
</file>